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5"/>
  </p:notesMasterIdLst>
  <p:sldIdLst>
    <p:sldId id="256" r:id="rId4"/>
    <p:sldId id="261" r:id="rId5"/>
    <p:sldId id="300" r:id="rId6"/>
    <p:sldId id="275" r:id="rId7"/>
    <p:sldId id="302" r:id="rId8"/>
    <p:sldId id="295" r:id="rId9"/>
    <p:sldId id="304" r:id="rId10"/>
    <p:sldId id="281" r:id="rId11"/>
    <p:sldId id="305" r:id="rId12"/>
    <p:sldId id="306" r:id="rId13"/>
    <p:sldId id="315" r:id="rId14"/>
    <p:sldId id="307" r:id="rId15"/>
    <p:sldId id="308" r:id="rId16"/>
    <p:sldId id="297" r:id="rId17"/>
    <p:sldId id="309" r:id="rId18"/>
    <p:sldId id="310" r:id="rId19"/>
    <p:sldId id="311" r:id="rId20"/>
    <p:sldId id="312" r:id="rId21"/>
    <p:sldId id="313" r:id="rId22"/>
    <p:sldId id="314" r:id="rId23"/>
    <p:sldId id="262" r:id="rId24"/>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ng Khánh" initials="LK" lastIdx="6" clrIdx="0">
    <p:extLst>
      <p:ext uri="{19B8F6BF-5375-455C-9EA6-DF929625EA0E}">
        <p15:presenceInfo xmlns:p15="http://schemas.microsoft.com/office/powerpoint/2012/main" userId="e72f874264f3042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2EFC"/>
    <a:srgbClr val="98DFBB"/>
    <a:srgbClr val="9AD3E9"/>
    <a:srgbClr val="F8B2A3"/>
    <a:srgbClr val="A4B4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64" autoAdjust="0"/>
  </p:normalViewPr>
  <p:slideViewPr>
    <p:cSldViewPr>
      <p:cViewPr varScale="1">
        <p:scale>
          <a:sx n="91" d="100"/>
          <a:sy n="91" d="100"/>
        </p:scale>
        <p:origin x="90" y="162"/>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1-22T00:06:50.912" idx="1">
    <p:pos x="3582" y="1080"/>
    <p:text>Đến những năm 1930, ý tưởng về tự động hóa nhà ở được khơi gợi lên, nhưng phải đến năm 1966, hệ thống tự động hóa căn nhà đầu tiên mang tiên EchoIV mới được phát triển bởi Jim Sutherland. Hệ thống này giúp chủ nhà lên danh sách mua hàng, điều chỉnh nhiệt độ các phòng, bật và tắt các thiết bị gia dụng. Nhưng đáng tiếc là hệ thống này chưa bao giờ được bán ra thị trường.</p:text>
    <p:extLst>
      <p:ext uri="{C676402C-5697-4E1C-873F-D02D1690AC5C}">
        <p15:threadingInfo xmlns:p15="http://schemas.microsoft.com/office/powerpoint/2012/main" timeZoneBias="-420"/>
      </p:ext>
    </p:extLst>
  </p:cm>
  <p:cm authorId="1" dt="2019-11-22T00:08:59.087" idx="2">
    <p:pos x="1390" y="2278"/>
    <p:text>Đến cuối thế kỷ 20, thuật ngữ Domotics được sáng tạo và sử dụng để miêu tả việc các sản phẩm đồ gia dụng được kết hợp với máy tính và robot, tạo thành một hệ thống và phối hợp để quản lý các công việc trong gia đình. Năm 1998, Ngôi nhà Thiên niên kỷ (Interger milllennium house) được mở cửa trưng bày. Căn nhà mẫu này minh họa cho việc một căn nhà có thể được tích hợp công nghệ như thế nào, với các hệ thống sưởi ấm, quản lý đất trồng vườn, các thiết bị an ninh, chiếu sáng và cửa đều được điều khiển tự động.</p:text>
    <p:extLst>
      <p:ext uri="{C676402C-5697-4E1C-873F-D02D1690AC5C}">
        <p15:threadingInfo xmlns:p15="http://schemas.microsoft.com/office/powerpoint/2012/main" timeZoneBias="-420"/>
      </p:ext>
    </p:extLst>
  </p:cm>
  <p:cm authorId="1" dt="2019-11-22T12:17:39.677" idx="3">
    <p:pos x="3489" y="2596"/>
    <p:text>Khi công ty tự động hóa nhà Insteon xuất hiện vào năm 2005, công ty đã giới thiệu công nghệ kết nối dây điện với tín hiệu không dây. Các giao thức khác, bao gồm cả Zigbee và Z-Wave, được đưa ra để chống lại các vấn đề có thể xảy ra với X10, mặc dù X10 vẫn là một giao thức truyền thông được cài đặt rộng rãi cho đến hiện nay.</p:text>
    <p:extLst>
      <p:ext uri="{C676402C-5697-4E1C-873F-D02D1690AC5C}">
        <p15:threadingInfo xmlns:p15="http://schemas.microsoft.com/office/powerpoint/2012/main" timeZoneBias="-420"/>
      </p:ext>
    </p:extLst>
  </p:cm>
  <p:cm authorId="1" dt="2019-11-22T12:18:15.490" idx="4">
    <p:pos x="3555" y="2781"/>
    <p:text>Nest Labs được thành lập năm 2010 và phát hành sản phẩm thông minh đầu tiên Nest Learning Thermostat vào năm 2011. Công ty cũng tạo ra máy dò khói/cacbon monoxide thông minh và camera an ninh. Sau khi Google mua lại vào năm 2015, Nest Labs đã trở thành công ty con của Alphabet Inc. trong năm đó.</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11-22T23:52:46.935" idx="5">
    <p:pos x="4301" y="1058"/>
    <p:text>FLASH : 64 KB</p:text>
    <p:extLst>
      <p:ext uri="{C676402C-5697-4E1C-873F-D02D1690AC5C}">
        <p15:threadingInfo xmlns:p15="http://schemas.microsoft.com/office/powerpoint/2012/main" timeZoneBias="-420"/>
      </p:ext>
    </p:extLst>
  </p:cm>
  <p:cm authorId="1" dt="2019-11-22T23:53:13.361" idx="6">
    <p:pos x="4301" y="1194"/>
    <p:text>SRAM : 20 KB</p:text>
    <p:extLst>
      <p:ext uri="{C676402C-5697-4E1C-873F-D02D1690AC5C}">
        <p15:threadingInfo xmlns:p15="http://schemas.microsoft.com/office/powerpoint/2012/main" timeZoneBias="-420">
          <p15:parentCm authorId="1" idx="5"/>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0FE4780-4742-4AF7-B9F6-29387D06C872}" type="datetimeFigureOut">
              <a:rPr lang="ko-KR" altLang="en-US" smtClean="0"/>
              <a:t>2019-11-23</a:t>
            </a:fld>
            <a:endParaRPr lang="ko-KR"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20E160-F603-41F3-A192-DC95957721C3}" type="slidenum">
              <a:rPr lang="ko-KR" altLang="en-US" smtClean="0"/>
              <a:t>‹#›</a:t>
            </a:fld>
            <a:endParaRPr lang="ko-KR" altLang="en-US"/>
          </a:p>
        </p:txBody>
      </p:sp>
    </p:spTree>
    <p:extLst>
      <p:ext uri="{BB962C8B-B14F-4D97-AF65-F5344CB8AC3E}">
        <p14:creationId xmlns:p14="http://schemas.microsoft.com/office/powerpoint/2010/main" val="195144111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1</a:t>
            </a:fld>
            <a:endParaRPr lang="ko-KR" altLang="en-US"/>
          </a:p>
        </p:txBody>
      </p:sp>
    </p:spTree>
    <p:extLst>
      <p:ext uri="{BB962C8B-B14F-4D97-AF65-F5344CB8AC3E}">
        <p14:creationId xmlns:p14="http://schemas.microsoft.com/office/powerpoint/2010/main" val="2316819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smtClean="0"/>
              <a:t>Công nghệ ngày càng phát triển. Do đó đã làm cho đời sống con người ngày càng hoàn thiện , các thiết bị tự động hóa ngày càng được đưa vào sản xuất , thậm chí đưa vào đời sống thường ngày của mỗi con người . Là một sinh viên , với những kiến thức em học được từ khóa học lập trình nhúng của ITPLUS , kiến thức tự tìm hiểu và nhờ sự giúp đỡ của anh Trần Văn Khơ , em muốn tự làm một ngôi nhà tự động hóa để đáp ứng nhu cầu sinh hoạt hàng ngày </a:t>
            </a:r>
            <a:endParaRPr lang="en-US" dirty="0"/>
          </a:p>
        </p:txBody>
      </p:sp>
      <p:sp>
        <p:nvSpPr>
          <p:cNvPr id="4" name="Slide Number Placeholder 3"/>
          <p:cNvSpPr>
            <a:spLocks noGrp="1"/>
          </p:cNvSpPr>
          <p:nvPr>
            <p:ph type="sldNum" sz="quarter" idx="10"/>
          </p:nvPr>
        </p:nvSpPr>
        <p:spPr/>
        <p:txBody>
          <a:bodyPr/>
          <a:lstStyle/>
          <a:p>
            <a:fld id="{B820E160-F603-41F3-A192-DC95957721C3}" type="slidenum">
              <a:rPr lang="ko-KR" altLang="en-US" smtClean="0"/>
              <a:t>4</a:t>
            </a:fld>
            <a:endParaRPr lang="ko-KR" altLang="en-US"/>
          </a:p>
        </p:txBody>
      </p:sp>
    </p:spTree>
    <p:extLst>
      <p:ext uri="{BB962C8B-B14F-4D97-AF65-F5344CB8AC3E}">
        <p14:creationId xmlns:p14="http://schemas.microsoft.com/office/powerpoint/2010/main" val="3533595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923928" y="2643759"/>
            <a:ext cx="5220072" cy="1080120"/>
          </a:xfrm>
          <a:prstGeom prst="rect">
            <a:avLst/>
          </a:prstGeom>
        </p:spPr>
        <p:txBody>
          <a:bodyPr anchor="ctr"/>
          <a:lstStyle>
            <a:lvl1pPr marL="0" indent="0" algn="l">
              <a:lnSpc>
                <a:spcPct val="100000"/>
              </a:lnSpc>
              <a:buNone/>
              <a:defRPr sz="3600" b="1" baseline="0">
                <a:solidFill>
                  <a:schemeClr val="tx1">
                    <a:lumMod val="75000"/>
                    <a:lumOff val="25000"/>
                  </a:schemeClr>
                </a:solidFill>
                <a:latin typeface="+mj-lt"/>
                <a:cs typeface="Arial" pitchFamily="34" charset="0"/>
              </a:defRPr>
            </a:lvl1pPr>
          </a:lstStyle>
          <a:p>
            <a:pPr lvl="0"/>
            <a:r>
              <a:rPr lang="en-US" altLang="ko-KR" sz="3600" dirty="0">
                <a:ea typeface="맑은 고딕" pitchFamily="50" charset="-127"/>
              </a:rPr>
              <a:t>FREE PPT TEMPLATES</a:t>
            </a:r>
            <a:endParaRPr lang="en-US" altLang="ko-KR" dirty="0"/>
          </a:p>
        </p:txBody>
      </p:sp>
      <p:sp>
        <p:nvSpPr>
          <p:cNvPr id="11" name="Text Placeholder 9"/>
          <p:cNvSpPr>
            <a:spLocks noGrp="1"/>
          </p:cNvSpPr>
          <p:nvPr>
            <p:ph type="body" sz="quarter" idx="11" hasCustomPrompt="1"/>
          </p:nvPr>
        </p:nvSpPr>
        <p:spPr>
          <a:xfrm>
            <a:off x="3923928" y="3723878"/>
            <a:ext cx="5219924" cy="504056"/>
          </a:xfrm>
          <a:prstGeom prst="rect">
            <a:avLst/>
          </a:prstGeom>
        </p:spPr>
        <p:txBody>
          <a:bodyPr anchor="ctr"/>
          <a:lstStyle>
            <a:lvl1pPr marL="0" indent="0" algn="l">
              <a:lnSpc>
                <a:spcPct val="100000"/>
              </a:lnSpc>
              <a:buNone/>
              <a:defRPr sz="1400" b="0" baseline="0">
                <a:solidFill>
                  <a:schemeClr val="tx1">
                    <a:lumMod val="75000"/>
                    <a:lumOff val="25000"/>
                  </a:schemeClr>
                </a:solidFill>
                <a:latin typeface="+mn-lt"/>
                <a:cs typeface="Arial" pitchFamily="34" charset="0"/>
              </a:defRPr>
            </a:lvl1pPr>
          </a:lstStyle>
          <a:p>
            <a:pPr lvl="0"/>
            <a:r>
              <a:rPr lang="en-US" altLang="ko-KR" dirty="0"/>
              <a:t>INSTERT THE TITLE OF YOUR </a:t>
            </a:r>
          </a:p>
          <a:p>
            <a:pPr lvl="0"/>
            <a:r>
              <a:rPr lang="en-US" altLang="ko-KR" dirty="0"/>
              <a:t>PRESENTATION HERE</a:t>
            </a:r>
            <a:endParaRPr lang="ko-KR" altLang="en-US"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3" hasCustomPrompt="1"/>
          </p:nvPr>
        </p:nvSpPr>
        <p:spPr>
          <a:xfrm>
            <a:off x="2771800" y="1404764"/>
            <a:ext cx="6372200" cy="3024336"/>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Text Placeholder 9">
            <a:extLst>
              <a:ext uri="{FF2B5EF4-FFF2-40B4-BE49-F238E27FC236}">
                <a16:creationId xmlns:a16="http://schemas.microsoft.com/office/drawing/2014/main" id="{A6C3AF05-0B8F-485E-983F-1B40340199EC}"/>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6" name="Text Placeholder 9">
            <a:extLst>
              <a:ext uri="{FF2B5EF4-FFF2-40B4-BE49-F238E27FC236}">
                <a16:creationId xmlns:a16="http://schemas.microsoft.com/office/drawing/2014/main" id="{D183D1CC-DF98-45E3-B7CE-601603E40D08}"/>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919319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0" y="0"/>
            <a:ext cx="3059832"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6084000" y="2947500"/>
            <a:ext cx="3060000" cy="219600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514479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Picture Placeholder 2"/>
          <p:cNvSpPr>
            <a:spLocks noGrp="1"/>
          </p:cNvSpPr>
          <p:nvPr>
            <p:ph type="pic" idx="1" hasCustomPrompt="1"/>
          </p:nvPr>
        </p:nvSpPr>
        <p:spPr>
          <a:xfrm>
            <a:off x="3528392" y="0"/>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0" hasCustomPrompt="1"/>
          </p:nvPr>
        </p:nvSpPr>
        <p:spPr>
          <a:xfrm>
            <a:off x="7020272" y="1923678"/>
            <a:ext cx="2123728" cy="3219822"/>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9802514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Picture Placeholder 2"/>
          <p:cNvSpPr>
            <a:spLocks noGrp="1"/>
          </p:cNvSpPr>
          <p:nvPr>
            <p:ph type="pic" idx="10" hasCustomPrompt="1"/>
          </p:nvPr>
        </p:nvSpPr>
        <p:spPr>
          <a:xfrm>
            <a:off x="717858" y="1275606"/>
            <a:ext cx="2448545"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3" name="Picture Placeholder 2"/>
          <p:cNvSpPr>
            <a:spLocks noGrp="1"/>
          </p:cNvSpPr>
          <p:nvPr>
            <p:ph type="pic" idx="11" hasCustomPrompt="1"/>
          </p:nvPr>
        </p:nvSpPr>
        <p:spPr>
          <a:xfrm>
            <a:off x="3339542"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4" name="Picture Placeholder 2"/>
          <p:cNvSpPr>
            <a:spLocks noGrp="1"/>
          </p:cNvSpPr>
          <p:nvPr>
            <p:ph type="pic" idx="12" hasCustomPrompt="1"/>
          </p:nvPr>
        </p:nvSpPr>
        <p:spPr>
          <a:xfrm>
            <a:off x="5960954" y="1275606"/>
            <a:ext cx="2448273" cy="2024054"/>
          </a:xfrm>
          <a:prstGeom prst="rect">
            <a:avLst/>
          </a:prstGeom>
          <a:solidFill>
            <a:schemeClr val="bg1">
              <a:lumMod val="95000"/>
            </a:schemeClr>
          </a:solidFill>
          <a:ln w="12700">
            <a:noFill/>
          </a:ln>
        </p:spPr>
        <p:txBody>
          <a:bodyPr anchor="ctr"/>
          <a:lstStyle>
            <a:lvl1pPr marL="0" indent="0" algn="ctr">
              <a:buNone/>
              <a:defRPr sz="120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 </a:t>
            </a:r>
            <a:endParaRPr lang="ko-KR" altLang="en-US" dirty="0"/>
          </a:p>
        </p:txBody>
      </p:sp>
      <p:sp>
        <p:nvSpPr>
          <p:cNvPr id="7" name="Text Placeholder 9">
            <a:extLst>
              <a:ext uri="{FF2B5EF4-FFF2-40B4-BE49-F238E27FC236}">
                <a16:creationId xmlns:a16="http://schemas.microsoft.com/office/drawing/2014/main" id="{DDA4CE02-F7F3-4BCD-B8DB-4DFD03965EC0}"/>
              </a:ext>
            </a:extLst>
          </p:cNvPr>
          <p:cNvSpPr>
            <a:spLocks noGrp="1"/>
          </p:cNvSpPr>
          <p:nvPr>
            <p:ph type="body" sz="quarter" idx="13"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8" name="Text Placeholder 9">
            <a:extLst>
              <a:ext uri="{FF2B5EF4-FFF2-40B4-BE49-F238E27FC236}">
                <a16:creationId xmlns:a16="http://schemas.microsoft.com/office/drawing/2014/main" id="{39A54B34-6F96-4E3E-B72E-E680E3CE2717}"/>
              </a:ext>
            </a:extLst>
          </p:cNvPr>
          <p:cNvSpPr>
            <a:spLocks noGrp="1"/>
          </p:cNvSpPr>
          <p:nvPr>
            <p:ph type="body" sz="quarter" idx="14"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83997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8228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descr="D:\Fullppt\005-PNG이미지\모니터.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22646" y="1275606"/>
            <a:ext cx="2923753" cy="2518619"/>
          </a:xfrm>
          <a:prstGeom prst="rect">
            <a:avLst/>
          </a:prstGeom>
          <a:noFill/>
          <a:extLst>
            <a:ext uri="{909E8E84-426E-40DD-AFC4-6F175D3DCCD1}">
              <a14:hiddenFill xmlns:a14="http://schemas.microsoft.com/office/drawing/2010/main">
                <a:solidFill>
                  <a:srgbClr val="FFFFFF"/>
                </a:solidFill>
              </a14:hiddenFill>
            </a:ext>
          </a:extLst>
        </p:spPr>
      </p:pic>
      <p:sp>
        <p:nvSpPr>
          <p:cNvPr id="4" name="Picture Placeholder 2"/>
          <p:cNvSpPr>
            <a:spLocks noGrp="1"/>
          </p:cNvSpPr>
          <p:nvPr>
            <p:ph type="pic" idx="1" hasCustomPrompt="1"/>
          </p:nvPr>
        </p:nvSpPr>
        <p:spPr>
          <a:xfrm>
            <a:off x="1582656" y="1374406"/>
            <a:ext cx="2700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5" name="Picture Placeholder 2"/>
          <p:cNvSpPr>
            <a:spLocks noGrp="1"/>
          </p:cNvSpPr>
          <p:nvPr>
            <p:ph type="pic" idx="12" hasCustomPrompt="1"/>
          </p:nvPr>
        </p:nvSpPr>
        <p:spPr>
          <a:xfrm>
            <a:off x="4820964" y="1374406"/>
            <a:ext cx="2736000" cy="1584833"/>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Text Placeholder 9">
            <a:extLst>
              <a:ext uri="{FF2B5EF4-FFF2-40B4-BE49-F238E27FC236}">
                <a16:creationId xmlns:a16="http://schemas.microsoft.com/office/drawing/2014/main" id="{2F3CBFE9-6225-4EAB-9415-3558F6BE9A6F}"/>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9" name="Text Placeholder 9">
            <a:extLst>
              <a:ext uri="{FF2B5EF4-FFF2-40B4-BE49-F238E27FC236}">
                <a16:creationId xmlns:a16="http://schemas.microsoft.com/office/drawing/2014/main" id="{9E9189EF-3C10-45A2-8749-4187192ACEC2}"/>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7308940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onut 3"/>
          <p:cNvSpPr/>
          <p:nvPr userDrawn="1"/>
        </p:nvSpPr>
        <p:spPr>
          <a:xfrm>
            <a:off x="2847111" y="1179745"/>
            <a:ext cx="3401564" cy="3401564"/>
          </a:xfrm>
          <a:prstGeom prst="donut">
            <a:avLst>
              <a:gd name="adj" fmla="val 13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5" name="Picture 2" descr="D:\Fullppt\PNG이미지\핸드폰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735225" y="1079005"/>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6" name="Picture Placeholder 2"/>
          <p:cNvSpPr>
            <a:spLocks noGrp="1"/>
          </p:cNvSpPr>
          <p:nvPr>
            <p:ph type="pic" idx="1" hasCustomPrompt="1"/>
          </p:nvPr>
        </p:nvSpPr>
        <p:spPr>
          <a:xfrm>
            <a:off x="3566328" y="1217153"/>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Text Placeholder 9">
            <a:extLst>
              <a:ext uri="{FF2B5EF4-FFF2-40B4-BE49-F238E27FC236}">
                <a16:creationId xmlns:a16="http://schemas.microsoft.com/office/drawing/2014/main" id="{9B4F25E9-AA8C-4BD3-BF1F-56D20DF8DD5E}"/>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a:extLst>
              <a:ext uri="{FF2B5EF4-FFF2-40B4-BE49-F238E27FC236}">
                <a16:creationId xmlns:a16="http://schemas.microsoft.com/office/drawing/2014/main" id="{840BDE80-4E1C-47DE-8168-381888FDC3F5}"/>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2192049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Break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4213800" y="2230378"/>
            <a:ext cx="4930200" cy="473576"/>
          </a:xfrm>
          <a:prstGeom prst="rect">
            <a:avLst/>
          </a:prstGeom>
        </p:spPr>
        <p:txBody>
          <a:bodyPr anchor="ctr"/>
          <a:lstStyle>
            <a:lvl1pPr marL="0" indent="0" algn="l">
              <a:buNone/>
              <a:defRPr sz="3600" b="1" baseline="0">
                <a:solidFill>
                  <a:schemeClr val="tx1">
                    <a:lumMod val="75000"/>
                    <a:lumOff val="25000"/>
                  </a:schemeClr>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213800" y="2703954"/>
            <a:ext cx="4930200" cy="288032"/>
          </a:xfrm>
          <a:prstGeom prst="rect">
            <a:avLst/>
          </a:prstGeom>
        </p:spPr>
        <p:txBody>
          <a:bodyPr anchor="ctr"/>
          <a:lstStyle>
            <a:lvl1pPr marL="0" indent="0" algn="l">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2" descr="E:\002-KIMS BUSINESS\007-02-Googleslidesppt\02-GSppt-Contents-Kim\20170215\03-abs\item01-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131839" y="3651870"/>
            <a:ext cx="1013895" cy="10164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E:\002-KIMS BUSINESS\007-02-Googleslidesppt\02-GSppt-Contents-Kim\20170215\03-abs\item01-png.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995936" y="950740"/>
            <a:ext cx="648072" cy="64973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E:\002-KIMS BUSINESS\007-02-Googleslidesppt\02-GSppt-Contents-Kim\20170215\03-abs\item01-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11560" y="419818"/>
            <a:ext cx="442142" cy="4432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E:\002-KIMS BUSINESS\007-02-Googleslidesppt\02-GSppt-Contents-Kim\20170215\03-abs\item01-png.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100392" y="1779200"/>
            <a:ext cx="360040" cy="36096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userDrawn="1"/>
        </p:nvGrpSpPr>
        <p:grpSpPr>
          <a:xfrm>
            <a:off x="1115616" y="1275607"/>
            <a:ext cx="2585656" cy="2592286"/>
            <a:chOff x="1115616" y="1275607"/>
            <a:chExt cx="2585656" cy="2592286"/>
          </a:xfrm>
        </p:grpSpPr>
        <p:pic>
          <p:nvPicPr>
            <p:cNvPr id="1026" name="Picture 2" descr="E:\002-KIMS BUSINESS\007-02-Googleslidesppt\02-GSppt-Contents-Kim\20170215\03-abs\item01-png.png"/>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027" name="Picture 3" descr="E:\002-KIMS BUSINESS\007-02-Googleslidesppt\02-GSppt-Contents-Kim\20170215\03-abs\item02-png.png"/>
          <p:cNvPicPr>
            <a:picLocks noChangeAspect="1" noChangeArrowheads="1"/>
          </p:cNvPicPr>
          <p:nvPr userDrawn="1"/>
        </p:nvPicPr>
        <p:blipFill>
          <a:blip r:embed="rId7" cstate="print">
            <a:extLst>
              <a:ext uri="{28A0092B-C50C-407E-A947-70E740481C1C}">
                <a14:useLocalDpi xmlns:a14="http://schemas.microsoft.com/office/drawing/2010/main" val="0"/>
              </a:ext>
            </a:extLst>
          </a:blip>
          <a:srcRect/>
          <a:stretch>
            <a:fillRect/>
          </a:stretch>
        </p:blipFill>
        <p:spPr bwMode="auto">
          <a:xfrm>
            <a:off x="7668344" y="3578808"/>
            <a:ext cx="1475656" cy="159235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E:\002-KIMS BUSINESS\007-02-Googleslidesppt\02-GSppt-Contents-Kim\20170215\03-abs\item02-png.png"/>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rot="16200000">
            <a:off x="8226854" y="-51527"/>
            <a:ext cx="879830" cy="949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235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pic>
        <p:nvPicPr>
          <p:cNvPr id="18"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1707971">
            <a:off x="2873932" y="1562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527839">
            <a:off x="3005459" y="3443641"/>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414606">
            <a:off x="1967897" y="2192112"/>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4162721" flipH="1">
            <a:off x="2110757" y="80509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864253" flipH="1">
            <a:off x="3934583" y="142673"/>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20164798">
            <a:off x="5618205" y="2384716"/>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17274931">
            <a:off x="5463157" y="73615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rot="729549">
            <a:off x="4788024" y="3370715"/>
            <a:ext cx="1587121" cy="151449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userDrawn="1"/>
        </p:nvGrpSpPr>
        <p:grpSpPr>
          <a:xfrm>
            <a:off x="2254580" y="248388"/>
            <a:ext cx="4634840" cy="4646724"/>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595313" y="1758619"/>
              <a:ext cx="1626263" cy="1626264"/>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mn-lt"/>
              </a:endParaRPr>
            </a:p>
          </p:txBody>
        </p:sp>
      </p:grpSp>
      <p:sp>
        <p:nvSpPr>
          <p:cNvPr id="10" name="Text Placeholder 9"/>
          <p:cNvSpPr>
            <a:spLocks noGrp="1"/>
          </p:cNvSpPr>
          <p:nvPr>
            <p:ph type="body" sz="quarter" idx="10" hasCustomPrompt="1"/>
          </p:nvPr>
        </p:nvSpPr>
        <p:spPr>
          <a:xfrm>
            <a:off x="3203848" y="2101602"/>
            <a:ext cx="2736303"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3203700" y="2677666"/>
            <a:ext cx="2736303" cy="432048"/>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a:t>
            </a:r>
          </a:p>
          <a:p>
            <a:pPr lvl="0"/>
            <a:r>
              <a:rPr lang="en-US" altLang="ko-KR" dirty="0"/>
              <a:t>of your subtitle Here</a:t>
            </a:r>
          </a:p>
        </p:txBody>
      </p:sp>
      <p:pic>
        <p:nvPicPr>
          <p:cNvPr id="2050" name="Picture 2" descr="E:\002-KIMS BUSINESS\007-02-Googleslidesppt\02-GSppt-Contents-Kim\20170215\03-abs\item03-png.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22860"/>
            <a:ext cx="1587121" cy="151449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E:\002-KIMS BUSINESS\007-02-Googleslidesppt\02-GSppt-Contents-Kim\20170215\03-abs\item02-png.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740352" y="3624792"/>
            <a:ext cx="1407408" cy="1518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4771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4" name="Group 3"/>
          <p:cNvGrpSpPr/>
          <p:nvPr userDrawn="1"/>
        </p:nvGrpSpPr>
        <p:grpSpPr>
          <a:xfrm>
            <a:off x="2843808" y="377122"/>
            <a:ext cx="3456384" cy="3465247"/>
            <a:chOff x="1115616" y="1275607"/>
            <a:chExt cx="2585656" cy="2592286"/>
          </a:xfrm>
        </p:grpSpPr>
        <p:pic>
          <p:nvPicPr>
            <p:cNvPr id="5" name="Picture 2" descr="E:\002-KIMS BUSINESS\007-02-Googleslidesppt\02-GSppt-Contents-Kim\20170215\03-abs\item01-png.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15616" y="1275607"/>
              <a:ext cx="2585656" cy="2592286"/>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userDrawn="1"/>
          </p:nvSpPr>
          <p:spPr>
            <a:xfrm>
              <a:off x="1796376" y="1959682"/>
              <a:ext cx="1224136" cy="1224136"/>
            </a:xfrm>
            <a:prstGeom prst="ellipse">
              <a:avLst/>
            </a:prstGeom>
            <a:solidFill>
              <a:schemeClr val="bg1"/>
            </a:solidFill>
            <a:ln>
              <a:noFill/>
            </a:ln>
            <a:effectLst>
              <a:innerShdw blurRad="63500" dist="38100" dir="18900000">
                <a:prstClr val="black">
                  <a:alpha val="29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 name="Text Placeholder 9"/>
          <p:cNvSpPr>
            <a:spLocks noGrp="1"/>
          </p:cNvSpPr>
          <p:nvPr>
            <p:ph type="body" sz="quarter" idx="10" hasCustomPrompt="1"/>
          </p:nvPr>
        </p:nvSpPr>
        <p:spPr>
          <a:xfrm>
            <a:off x="2829098" y="3829794"/>
            <a:ext cx="3456384" cy="576063"/>
          </a:xfrm>
          <a:prstGeom prst="rect">
            <a:avLst/>
          </a:prstGeom>
        </p:spPr>
        <p:txBody>
          <a:bodyPr anchor="ctr"/>
          <a:lstStyle>
            <a:lvl1pPr marL="0" indent="0" algn="ctr">
              <a:buNone/>
              <a:defRPr sz="3600" b="1" baseline="0">
                <a:solidFill>
                  <a:schemeClr val="tx1">
                    <a:lumMod val="75000"/>
                    <a:lumOff val="25000"/>
                  </a:schemeClr>
                </a:solidFill>
                <a:latin typeface="+mj-lt"/>
                <a:cs typeface="Arial" pitchFamily="34" charset="0"/>
              </a:defRPr>
            </a:lvl1pPr>
          </a:lstStyle>
          <a:p>
            <a:pPr lvl="0"/>
            <a:r>
              <a:rPr lang="en-US" altLang="ko-KR" dirty="0"/>
              <a:t>Welcome!!</a:t>
            </a:r>
          </a:p>
        </p:txBody>
      </p:sp>
      <p:sp>
        <p:nvSpPr>
          <p:cNvPr id="8" name="Text Placeholder 9"/>
          <p:cNvSpPr>
            <a:spLocks noGrp="1"/>
          </p:cNvSpPr>
          <p:nvPr>
            <p:ph type="body" sz="quarter" idx="11" hasCustomPrompt="1"/>
          </p:nvPr>
        </p:nvSpPr>
        <p:spPr>
          <a:xfrm>
            <a:off x="2828950" y="4443958"/>
            <a:ext cx="3456384"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3762036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0"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90409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12904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863568"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2842131"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4834733" y="1597374"/>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6827011" y="1599822"/>
            <a:ext cx="1440000" cy="1440000"/>
          </a:xfrm>
          <a:prstGeom prst="ellipse">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Block Arc 1"/>
          <p:cNvSpPr/>
          <p:nvPr userDrawn="1"/>
        </p:nvSpPr>
        <p:spPr>
          <a:xfrm>
            <a:off x="683568" y="1419822"/>
            <a:ext cx="1800000" cy="1800000"/>
          </a:xfrm>
          <a:prstGeom prst="blockArc">
            <a:avLst>
              <a:gd name="adj1" fmla="val 10800000"/>
              <a:gd name="adj2" fmla="val 94979"/>
              <a:gd name="adj3" fmla="val 540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2" name="Block Arc 11"/>
          <p:cNvSpPr/>
          <p:nvPr userDrawn="1"/>
        </p:nvSpPr>
        <p:spPr>
          <a:xfrm>
            <a:off x="2671382" y="1419822"/>
            <a:ext cx="1800000" cy="1800000"/>
          </a:xfrm>
          <a:prstGeom prst="blockArc">
            <a:avLst>
              <a:gd name="adj1" fmla="val 10800000"/>
              <a:gd name="adj2" fmla="val 94979"/>
              <a:gd name="adj3" fmla="val 540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solidFill>
                <a:schemeClr val="tx1"/>
              </a:solidFill>
            </a:endParaRPr>
          </a:p>
        </p:txBody>
      </p:sp>
      <p:sp>
        <p:nvSpPr>
          <p:cNvPr id="13" name="Block Arc 12"/>
          <p:cNvSpPr/>
          <p:nvPr userDrawn="1"/>
        </p:nvSpPr>
        <p:spPr>
          <a:xfrm>
            <a:off x="4659196" y="1419822"/>
            <a:ext cx="1800000" cy="1800000"/>
          </a:xfrm>
          <a:prstGeom prst="blockArc">
            <a:avLst>
              <a:gd name="adj1" fmla="val 10800000"/>
              <a:gd name="adj2" fmla="val 94979"/>
              <a:gd name="adj3" fmla="val 5402"/>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4" name="Block Arc 13"/>
          <p:cNvSpPr/>
          <p:nvPr userDrawn="1"/>
        </p:nvSpPr>
        <p:spPr>
          <a:xfrm>
            <a:off x="6647011" y="1419822"/>
            <a:ext cx="1800000" cy="1800000"/>
          </a:xfrm>
          <a:prstGeom prst="blockArc">
            <a:avLst>
              <a:gd name="adj1" fmla="val 10800000"/>
              <a:gd name="adj2" fmla="val 94979"/>
              <a:gd name="adj3" fmla="val 5402"/>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17" name="Text Placeholder 9">
            <a:extLst>
              <a:ext uri="{FF2B5EF4-FFF2-40B4-BE49-F238E27FC236}">
                <a16:creationId xmlns:a16="http://schemas.microsoft.com/office/drawing/2014/main" id="{EDBECCA6-8618-46C3-A8D4-3B6399CCEF88}"/>
              </a:ext>
            </a:extLst>
          </p:cNvPr>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8" name="Text Placeholder 9">
            <a:extLst>
              <a:ext uri="{FF2B5EF4-FFF2-40B4-BE49-F238E27FC236}">
                <a16:creationId xmlns:a16="http://schemas.microsoft.com/office/drawing/2014/main" id="{1D40A599-6D66-4DC9-82BB-52C171B56BB6}"/>
              </a:ext>
            </a:extLst>
          </p:cNvPr>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33499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solidFill>
                  <a:schemeClr val="tx1">
                    <a:lumMod val="75000"/>
                    <a:lumOff val="25000"/>
                  </a:schemeClr>
                </a:solidFill>
                <a:latin typeface="+mj-lt"/>
                <a:cs typeface="Arial" pitchFamily="34" charset="0"/>
              </a:defRPr>
            </a:lvl1pPr>
          </a:lstStyle>
          <a:p>
            <a:pPr lvl="0"/>
            <a:r>
              <a:rPr lang="en-US" altLang="ko-KR" dirty="0"/>
              <a:t>ICON SETS LAYOUT</a:t>
            </a:r>
          </a:p>
        </p:txBody>
      </p:sp>
      <p:grpSp>
        <p:nvGrpSpPr>
          <p:cNvPr id="5" name="Group 4"/>
          <p:cNvGrpSpPr/>
          <p:nvPr userDrawn="1"/>
        </p:nvGrpSpPr>
        <p:grpSpPr>
          <a:xfrm>
            <a:off x="354008" y="1131589"/>
            <a:ext cx="2849840" cy="364917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Tree>
    <p:extLst>
      <p:ext uri="{BB962C8B-B14F-4D97-AF65-F5344CB8AC3E}">
        <p14:creationId xmlns:p14="http://schemas.microsoft.com/office/powerpoint/2010/main" val="7381822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24_Title Slide">
    <p:spTree>
      <p:nvGrpSpPr>
        <p:cNvPr id="1" name=""/>
        <p:cNvGrpSpPr/>
        <p:nvPr/>
      </p:nvGrpSpPr>
      <p:grpSpPr>
        <a:xfrm>
          <a:off x="0" y="0"/>
          <a:ext cx="0" cy="0"/>
          <a:chOff x="0" y="0"/>
          <a:chExt cx="0" cy="0"/>
        </a:xfrm>
      </p:grpSpPr>
      <p:sp>
        <p:nvSpPr>
          <p:cNvPr id="2" name="Picture Placeholder 2"/>
          <p:cNvSpPr>
            <a:spLocks noGrp="1"/>
          </p:cNvSpPr>
          <p:nvPr>
            <p:ph type="pic" idx="1" hasCustomPrompt="1"/>
          </p:nvPr>
        </p:nvSpPr>
        <p:spPr>
          <a:xfrm>
            <a:off x="0" y="0"/>
            <a:ext cx="9144000" cy="2787774"/>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Insert Your Image</a:t>
            </a:r>
            <a:endParaRPr lang="ko-KR" altLang="en-US" dirty="0"/>
          </a:p>
        </p:txBody>
      </p:sp>
    </p:spTree>
    <p:extLst>
      <p:ext uri="{BB962C8B-B14F-4D97-AF65-F5344CB8AC3E}">
        <p14:creationId xmlns:p14="http://schemas.microsoft.com/office/powerpoint/2010/main" val="14829404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2" r:id="rId3"/>
    <p:sldLayoutId id="2147483652" r:id="rId4"/>
    <p:sldLayoutId id="2147483661" r:id="rId5"/>
    <p:sldLayoutId id="2147483656" r:id="rId6"/>
    <p:sldLayoutId id="2147483671" r:id="rId7"/>
    <p:sldLayoutId id="2147483673" r:id="rId8"/>
    <p:sldLayoutId id="2147483674" r:id="rId9"/>
    <p:sldLayoutId id="2147483675" r:id="rId10"/>
    <p:sldLayoutId id="2147483676" r:id="rId11"/>
    <p:sldLayoutId id="2147483677" r:id="rId12"/>
    <p:sldLayoutId id="2147483678" r:id="rId13"/>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comments" Target="../comments/commen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7.png"/><Relationship Id="rId5" Type="http://schemas.openxmlformats.org/officeDocument/2006/relationships/image" Target="../media/image29.jpe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7.png"/><Relationship Id="rId4" Type="http://schemas.openxmlformats.org/officeDocument/2006/relationships/image" Target="../media/image30.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7.png"/><Relationship Id="rId4" Type="http://schemas.openxmlformats.org/officeDocument/2006/relationships/image" Target="../media/image31.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7.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6.m4a"/><Relationship Id="rId1" Type="http://schemas.microsoft.com/office/2007/relationships/media" Target="../media/media16.m4a"/><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7.m4a"/><Relationship Id="rId1" Type="http://schemas.microsoft.com/office/2007/relationships/media" Target="../media/media17.m4a"/><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7.png"/><Relationship Id="rId5" Type="http://schemas.openxmlformats.org/officeDocument/2006/relationships/image" Target="../media/image19.jpeg"/><Relationship Id="rId4" Type="http://schemas.openxmlformats.org/officeDocument/2006/relationships/image" Target="../media/image18.jp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7.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20.jpeg"/><Relationship Id="rId5" Type="http://schemas.openxmlformats.org/officeDocument/2006/relationships/notesSlide" Target="../notesSlides/notesSlide2.xml"/><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7.png"/><Relationship Id="rId5" Type="http://schemas.openxmlformats.org/officeDocument/2006/relationships/image" Target="../media/image22.jp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comments" Target="../comments/comment1.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11.xml"/><Relationship Id="rId7" Type="http://schemas.openxmlformats.org/officeDocument/2006/relationships/image" Target="../media/image26.jp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7.png"/><Relationship Id="rId4" Type="http://schemas.openxmlformats.org/officeDocument/2006/relationships/image" Target="../media/image2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492468" y="2209472"/>
            <a:ext cx="7200800" cy="1080120"/>
          </a:xfrm>
        </p:spPr>
        <p:txBody>
          <a:bodyPr/>
          <a:lstStyle/>
          <a:p>
            <a:pPr lvl="0" algn="ctr"/>
            <a:r>
              <a:rPr lang="en-US" altLang="ko-KR" dirty="0" smtClean="0">
                <a:solidFill>
                  <a:srgbClr val="3D2EFC"/>
                </a:solidFill>
                <a:ea typeface="맑은 고딕" pitchFamily="50" charset="-127"/>
              </a:rPr>
              <a:t>BÁO CÁO ĐỒ ÁN</a:t>
            </a:r>
          </a:p>
          <a:p>
            <a:pPr lvl="0" algn="ctr"/>
            <a:r>
              <a:rPr lang="en-US" altLang="ko-KR" dirty="0" smtClean="0">
                <a:solidFill>
                  <a:srgbClr val="3D2EFC"/>
                </a:solidFill>
                <a:ea typeface="맑은 고딕" pitchFamily="50" charset="-127"/>
              </a:rPr>
              <a:t>KẾT THÚC HỌC KỲ/CUỐI KHÓA</a:t>
            </a:r>
          </a:p>
          <a:p>
            <a:pPr lvl="0" algn="ctr"/>
            <a:r>
              <a:rPr lang="en-US" altLang="ko-KR" dirty="0" smtClean="0">
                <a:solidFill>
                  <a:srgbClr val="FF0000"/>
                </a:solidFill>
                <a:ea typeface="맑은 고딕" pitchFamily="50" charset="-127"/>
              </a:rPr>
              <a:t>SMARTHOME</a:t>
            </a:r>
            <a:endParaRPr lang="en-US" altLang="ko-KR" dirty="0">
              <a:solidFill>
                <a:srgbClr val="FF0000"/>
              </a:solidFill>
            </a:endParaRPr>
          </a:p>
        </p:txBody>
      </p:sp>
      <p:sp>
        <p:nvSpPr>
          <p:cNvPr id="4" name="Text Placeholder 3"/>
          <p:cNvSpPr>
            <a:spLocks noGrp="1"/>
          </p:cNvSpPr>
          <p:nvPr>
            <p:ph type="body" sz="quarter" idx="11"/>
          </p:nvPr>
        </p:nvSpPr>
        <p:spPr>
          <a:xfrm>
            <a:off x="3776364" y="4083918"/>
            <a:ext cx="5219924" cy="504056"/>
          </a:xfrm>
        </p:spPr>
        <p:txBody>
          <a:bodyPr/>
          <a:lstStyle/>
          <a:p>
            <a:pPr fontAlgn="auto">
              <a:spcBef>
                <a:spcPts val="0"/>
              </a:spcBef>
              <a:spcAft>
                <a:spcPts val="0"/>
              </a:spcAft>
              <a:defRPr/>
            </a:pPr>
            <a:r>
              <a:rPr lang="en-US" altLang="ko-KR" b="1" dirty="0" smtClean="0"/>
              <a:t>		</a:t>
            </a:r>
            <a:r>
              <a:rPr lang="en-US" altLang="ko-KR" sz="1800" b="1" dirty="0" smtClean="0"/>
              <a:t>EP0519E</a:t>
            </a:r>
          </a:p>
          <a:p>
            <a:pPr fontAlgn="auto">
              <a:spcBef>
                <a:spcPts val="0"/>
              </a:spcBef>
              <a:spcAft>
                <a:spcPts val="0"/>
              </a:spcAft>
              <a:defRPr/>
            </a:pPr>
            <a:r>
              <a:rPr lang="en-US" altLang="ko-KR" sz="1800" b="1" dirty="0" smtClean="0"/>
              <a:t>		</a:t>
            </a:r>
            <a:r>
              <a:rPr lang="en-US" altLang="ko-KR" sz="1800" b="1" dirty="0" err="1" smtClean="0"/>
              <a:t>GVHD:Trần</a:t>
            </a:r>
            <a:r>
              <a:rPr lang="en-US" altLang="ko-KR" sz="1800" b="1" dirty="0" smtClean="0"/>
              <a:t> </a:t>
            </a:r>
            <a:r>
              <a:rPr lang="en-US" altLang="ko-KR" sz="1800" b="1" dirty="0" err="1" smtClean="0"/>
              <a:t>Văn</a:t>
            </a:r>
            <a:r>
              <a:rPr lang="en-US" altLang="ko-KR" sz="1800" b="1" dirty="0" smtClean="0"/>
              <a:t> </a:t>
            </a:r>
            <a:r>
              <a:rPr lang="en-US" altLang="ko-KR" sz="1800" b="1" dirty="0" err="1" smtClean="0"/>
              <a:t>Khơ</a:t>
            </a:r>
            <a:endParaRPr lang="en-US" altLang="ko-KR" sz="1800" b="1" dirty="0" smtClean="0"/>
          </a:p>
          <a:p>
            <a:pPr fontAlgn="auto">
              <a:spcBef>
                <a:spcPts val="0"/>
              </a:spcBef>
              <a:spcAft>
                <a:spcPts val="0"/>
              </a:spcAft>
              <a:defRPr/>
            </a:pPr>
            <a:r>
              <a:rPr lang="en-US" altLang="ko-KR" sz="1800" b="1" dirty="0" smtClean="0"/>
              <a:t>		</a:t>
            </a:r>
            <a:r>
              <a:rPr lang="en-US" altLang="ko-KR" sz="1800" b="1" dirty="0" err="1" smtClean="0"/>
              <a:t>SVTH:Nguyễn</a:t>
            </a:r>
            <a:r>
              <a:rPr lang="en-US" altLang="ko-KR" sz="1800" b="1" dirty="0" smtClean="0"/>
              <a:t> </a:t>
            </a:r>
            <a:r>
              <a:rPr lang="en-US" altLang="ko-KR" sz="1800" b="1" dirty="0" err="1" smtClean="0"/>
              <a:t>Huy</a:t>
            </a:r>
            <a:r>
              <a:rPr lang="en-US" altLang="ko-KR" sz="1800" b="1" dirty="0" smtClean="0"/>
              <a:t> Long</a:t>
            </a:r>
            <a:endParaRPr lang="en-US" altLang="ko-KR" sz="1800" b="1" dirty="0"/>
          </a:p>
        </p:txBody>
      </p:sp>
      <p:grpSp>
        <p:nvGrpSpPr>
          <p:cNvPr id="6" name="Group 5"/>
          <p:cNvGrpSpPr/>
          <p:nvPr/>
        </p:nvGrpSpPr>
        <p:grpSpPr>
          <a:xfrm>
            <a:off x="1331640" y="2175706"/>
            <a:ext cx="129393" cy="1440160"/>
            <a:chOff x="3424672" y="2643758"/>
            <a:chExt cx="283232" cy="1584176"/>
          </a:xfrm>
        </p:grpSpPr>
        <p:sp>
          <p:nvSpPr>
            <p:cNvPr id="7" name="Rectangle 6"/>
            <p:cNvSpPr/>
            <p:nvPr userDrawn="1"/>
          </p:nvSpPr>
          <p:spPr>
            <a:xfrm>
              <a:off x="3635896" y="2643758"/>
              <a:ext cx="72008" cy="1584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Rectangle 7"/>
            <p:cNvSpPr/>
            <p:nvPr userDrawn="1"/>
          </p:nvSpPr>
          <p:spPr>
            <a:xfrm>
              <a:off x="3565490" y="2643758"/>
              <a:ext cx="72007" cy="15841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Rectangle 8"/>
            <p:cNvSpPr/>
            <p:nvPr userDrawn="1"/>
          </p:nvSpPr>
          <p:spPr>
            <a:xfrm>
              <a:off x="3495081" y="2643758"/>
              <a:ext cx="72007" cy="15841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Rectangle 9"/>
            <p:cNvSpPr/>
            <p:nvPr userDrawn="1"/>
          </p:nvSpPr>
          <p:spPr>
            <a:xfrm>
              <a:off x="3424672" y="2643758"/>
              <a:ext cx="72008" cy="15841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pic>
        <p:nvPicPr>
          <p:cNvPr id="11" name="Audio 10">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971841378"/>
      </p:ext>
    </p:extLst>
  </p:cSld>
  <p:clrMapOvr>
    <a:masterClrMapping/>
  </p:clrMapOvr>
  <mc:AlternateContent xmlns:mc="http://schemas.openxmlformats.org/markup-compatibility/2006">
    <mc:Choice xmlns:p14="http://schemas.microsoft.com/office/powerpoint/2010/main" Requires="p14">
      <p:transition spd="slow" p14:dur="2000" advTm="438"/>
    </mc:Choice>
    <mc:Fallback>
      <p:transition spd="slow" advTm="4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pPr algn="l"/>
            <a:r>
              <a:rPr lang="en-US" altLang="ko-KR" dirty="0" smtClean="0"/>
              <a:t>III.CẤU TRÚC VÀ CÁC PHẦN HỆ THỐNG</a:t>
            </a:r>
            <a:endParaRPr lang="ko-KR" altLang="en-US" dirty="0"/>
          </a:p>
        </p:txBody>
      </p:sp>
      <p:sp>
        <p:nvSpPr>
          <p:cNvPr id="3" name="Text Placeholder 2"/>
          <p:cNvSpPr>
            <a:spLocks noGrp="1"/>
          </p:cNvSpPr>
          <p:nvPr>
            <p:ph type="body" sz="quarter" idx="11"/>
          </p:nvPr>
        </p:nvSpPr>
        <p:spPr>
          <a:xfrm>
            <a:off x="1077892" y="905243"/>
            <a:ext cx="7560840" cy="288032"/>
          </a:xfrm>
        </p:spPr>
        <p:txBody>
          <a:bodyPr/>
          <a:lstStyle/>
          <a:p>
            <a:pPr algn="l"/>
            <a:r>
              <a:rPr lang="en-US" sz="2400" dirty="0"/>
              <a:t>2</a:t>
            </a:r>
            <a:r>
              <a:rPr lang="en-US" sz="2400" dirty="0" smtClean="0"/>
              <a:t>.YÊU CẦU HỆ THỐNG</a:t>
            </a:r>
            <a:endParaRPr lang="en-US" sz="2400" dirty="0"/>
          </a:p>
        </p:txBody>
      </p:sp>
      <p:sp>
        <p:nvSpPr>
          <p:cNvPr id="10" name="Rectangle 9"/>
          <p:cNvSpPr/>
          <p:nvPr/>
        </p:nvSpPr>
        <p:spPr>
          <a:xfrm>
            <a:off x="1557241" y="737523"/>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1187624" y="1563638"/>
            <a:ext cx="6984777" cy="3416320"/>
          </a:xfrm>
          <a:prstGeom prst="rect">
            <a:avLst/>
          </a:prstGeom>
          <a:noFill/>
        </p:spPr>
        <p:txBody>
          <a:bodyPr wrap="square" rtlCol="0">
            <a:spAutoFit/>
          </a:bodyPr>
          <a:lstStyle/>
          <a:p>
            <a:r>
              <a:rPr lang="en-US" sz="2400" dirty="0" smtClean="0"/>
              <a:t>Microcontroller STM32F103C8T6 v2.0</a:t>
            </a:r>
          </a:p>
          <a:p>
            <a:r>
              <a:rPr lang="en-US" sz="2400" dirty="0" smtClean="0"/>
              <a:t>Microcontroller ESP8266</a:t>
            </a:r>
          </a:p>
          <a:p>
            <a:r>
              <a:rPr lang="en-US" sz="2400" dirty="0" smtClean="0"/>
              <a:t>DHT11</a:t>
            </a:r>
          </a:p>
          <a:p>
            <a:r>
              <a:rPr lang="en-US" sz="2400" dirty="0" smtClean="0"/>
              <a:t>LCD16x2</a:t>
            </a:r>
          </a:p>
          <a:p>
            <a:r>
              <a:rPr lang="en-US" sz="2400" dirty="0" smtClean="0"/>
              <a:t>HC-SR501</a:t>
            </a:r>
          </a:p>
          <a:p>
            <a:r>
              <a:rPr lang="en-US" sz="2400" dirty="0" smtClean="0"/>
              <a:t>Servo sg90</a:t>
            </a:r>
          </a:p>
          <a:p>
            <a:r>
              <a:rPr lang="en-US" sz="2400" dirty="0" smtClean="0"/>
              <a:t>LED</a:t>
            </a:r>
          </a:p>
          <a:p>
            <a:r>
              <a:rPr lang="en-US" sz="2400" dirty="0" err="1" smtClean="0"/>
              <a:t>Wifi</a:t>
            </a:r>
            <a:r>
              <a:rPr lang="en-US" sz="2400" dirty="0" smtClean="0"/>
              <a:t> transmitter</a:t>
            </a:r>
          </a:p>
          <a:p>
            <a:r>
              <a:rPr lang="en-US" sz="2400" dirty="0"/>
              <a:t>Web access device</a:t>
            </a:r>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05818385"/>
      </p:ext>
    </p:extLst>
  </p:cSld>
  <p:clrMapOvr>
    <a:masterClrMapping/>
  </p:clrMapOvr>
  <mc:AlternateContent xmlns:mc="http://schemas.openxmlformats.org/markup-compatibility/2006">
    <mc:Choice xmlns:p14="http://schemas.microsoft.com/office/powerpoint/2010/main" Requires="p14">
      <p:transition spd="slow" p14:dur="2000" advTm="3331"/>
    </mc:Choice>
    <mc:Fallback>
      <p:transition spd="slow" advTm="33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pPr algn="l"/>
            <a:r>
              <a:rPr lang="en-US" altLang="ko-KR" dirty="0" smtClean="0"/>
              <a:t>III.CẤU TRÚC VÀ CÁC PHẦN HỆ THỐNG</a:t>
            </a:r>
            <a:endParaRPr lang="ko-KR" altLang="en-US" dirty="0"/>
          </a:p>
        </p:txBody>
      </p:sp>
      <p:sp>
        <p:nvSpPr>
          <p:cNvPr id="3" name="Text Placeholder 2"/>
          <p:cNvSpPr>
            <a:spLocks noGrp="1"/>
          </p:cNvSpPr>
          <p:nvPr>
            <p:ph type="body" sz="quarter" idx="11"/>
          </p:nvPr>
        </p:nvSpPr>
        <p:spPr>
          <a:xfrm>
            <a:off x="1077892" y="905243"/>
            <a:ext cx="7560840" cy="288032"/>
          </a:xfrm>
        </p:spPr>
        <p:txBody>
          <a:bodyPr/>
          <a:lstStyle/>
          <a:p>
            <a:pPr algn="l"/>
            <a:r>
              <a:rPr lang="en-US" sz="2400" dirty="0" smtClean="0"/>
              <a:t>3.CÁC MODULE SỬ DỤNG</a:t>
            </a:r>
            <a:endParaRPr lang="en-US" sz="2400" dirty="0"/>
          </a:p>
        </p:txBody>
      </p:sp>
      <p:sp>
        <p:nvSpPr>
          <p:cNvPr id="10" name="Rectangle 9"/>
          <p:cNvSpPr/>
          <p:nvPr/>
        </p:nvSpPr>
        <p:spPr>
          <a:xfrm>
            <a:off x="1557241" y="737523"/>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1187624" y="1563638"/>
            <a:ext cx="6984777" cy="3416320"/>
          </a:xfrm>
          <a:prstGeom prst="rect">
            <a:avLst/>
          </a:prstGeom>
          <a:noFill/>
        </p:spPr>
        <p:txBody>
          <a:bodyPr wrap="square" rtlCol="0">
            <a:spAutoFit/>
          </a:bodyPr>
          <a:lstStyle/>
          <a:p>
            <a:r>
              <a:rPr lang="en-US" sz="2400" dirty="0" smtClean="0"/>
              <a:t>MC STM32F103C8T6 : </a:t>
            </a:r>
          </a:p>
          <a:p>
            <a:r>
              <a:rPr lang="en-US" sz="2400" dirty="0"/>
              <a:t>	</a:t>
            </a:r>
            <a:r>
              <a:rPr lang="en-US" sz="2400" dirty="0" smtClean="0"/>
              <a:t>TIM</a:t>
            </a:r>
          </a:p>
          <a:p>
            <a:r>
              <a:rPr lang="en-US" sz="2400" dirty="0"/>
              <a:t>	</a:t>
            </a:r>
            <a:r>
              <a:rPr lang="en-US" sz="2400" dirty="0" smtClean="0"/>
              <a:t>USART</a:t>
            </a:r>
          </a:p>
          <a:p>
            <a:r>
              <a:rPr lang="en-US" sz="2400" dirty="0"/>
              <a:t>	</a:t>
            </a:r>
            <a:r>
              <a:rPr lang="en-US" sz="2400" dirty="0" smtClean="0"/>
              <a:t>GPIO</a:t>
            </a:r>
          </a:p>
          <a:p>
            <a:r>
              <a:rPr lang="en-US" sz="2400" dirty="0"/>
              <a:t>	</a:t>
            </a:r>
            <a:r>
              <a:rPr lang="en-US" sz="2400" dirty="0" smtClean="0"/>
              <a:t>PWM</a:t>
            </a:r>
          </a:p>
          <a:p>
            <a:r>
              <a:rPr lang="en-US" sz="2400" dirty="0"/>
              <a:t>	</a:t>
            </a:r>
            <a:r>
              <a:rPr lang="en-US" sz="2400" dirty="0" err="1" smtClean="0"/>
              <a:t>SystemClock</a:t>
            </a:r>
            <a:r>
              <a:rPr lang="en-US" sz="2400" dirty="0" smtClean="0"/>
              <a:t>(RCC)</a:t>
            </a:r>
            <a:endParaRPr lang="en-US" sz="2400" dirty="0" smtClean="0"/>
          </a:p>
          <a:p>
            <a:r>
              <a:rPr lang="en-US" sz="2400" dirty="0"/>
              <a:t>	</a:t>
            </a:r>
            <a:r>
              <a:rPr lang="en-US" sz="2400" dirty="0" smtClean="0"/>
              <a:t>I2C</a:t>
            </a:r>
          </a:p>
          <a:p>
            <a:r>
              <a:rPr lang="en-US" sz="2400" dirty="0" smtClean="0"/>
              <a:t>MC ESP8266 : </a:t>
            </a:r>
          </a:p>
          <a:p>
            <a:r>
              <a:rPr lang="en-US" sz="2400" dirty="0"/>
              <a:t>	</a:t>
            </a:r>
            <a:r>
              <a:rPr lang="en-US" sz="2400" dirty="0" smtClean="0"/>
              <a:t>Code Arduino IDE (</a:t>
            </a:r>
            <a:r>
              <a:rPr lang="en-US" sz="2400" dirty="0" err="1" smtClean="0"/>
              <a:t>xây</a:t>
            </a:r>
            <a:r>
              <a:rPr lang="en-US" sz="2400" dirty="0" smtClean="0"/>
              <a:t> </a:t>
            </a:r>
            <a:r>
              <a:rPr lang="en-US" sz="2400" dirty="0" err="1" smtClean="0"/>
              <a:t>dựng</a:t>
            </a:r>
            <a:r>
              <a:rPr lang="en-US" sz="2400" dirty="0" smtClean="0"/>
              <a:t> web server)</a:t>
            </a:r>
            <a:endParaRPr lang="en-US" sz="2400" dirty="0"/>
          </a:p>
        </p:txBody>
      </p:sp>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703741716"/>
      </p:ext>
    </p:extLst>
  </p:cSld>
  <p:clrMapOvr>
    <a:masterClrMapping/>
  </p:clrMapOvr>
  <mc:AlternateContent xmlns:mc="http://schemas.openxmlformats.org/markup-compatibility/2006">
    <mc:Choice xmlns:p14="http://schemas.microsoft.com/office/powerpoint/2010/main" Requires="p14">
      <p:transition spd="slow" p14:dur="2000" advTm="360"/>
    </mc:Choice>
    <mc:Fallback>
      <p:transition spd="slow" advTm="3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pPr algn="l"/>
            <a:r>
              <a:rPr lang="en-US" altLang="ko-KR" dirty="0" smtClean="0"/>
              <a:t>III.CẤU TRÚC VÀ CÁC PHẦN HỆ THỐNG</a:t>
            </a:r>
            <a:endParaRPr lang="ko-KR" altLang="en-US" dirty="0"/>
          </a:p>
        </p:txBody>
      </p:sp>
      <p:sp>
        <p:nvSpPr>
          <p:cNvPr id="3" name="Text Placeholder 2"/>
          <p:cNvSpPr>
            <a:spLocks noGrp="1"/>
          </p:cNvSpPr>
          <p:nvPr>
            <p:ph type="body" sz="quarter" idx="11"/>
          </p:nvPr>
        </p:nvSpPr>
        <p:spPr>
          <a:xfrm>
            <a:off x="1077892" y="905243"/>
            <a:ext cx="7560840" cy="288032"/>
          </a:xfrm>
        </p:spPr>
        <p:txBody>
          <a:bodyPr/>
          <a:lstStyle/>
          <a:p>
            <a:pPr algn="l"/>
            <a:r>
              <a:rPr lang="en-US" sz="2400" dirty="0"/>
              <a:t>4</a:t>
            </a:r>
            <a:r>
              <a:rPr lang="en-US" sz="2400" dirty="0" smtClean="0"/>
              <a:t>.THÀNH PHẦN HỆ THỐNG</a:t>
            </a:r>
            <a:endParaRPr lang="en-US" sz="2400" dirty="0"/>
          </a:p>
        </p:txBody>
      </p:sp>
      <p:sp>
        <p:nvSpPr>
          <p:cNvPr id="10" name="Rectangle 9"/>
          <p:cNvSpPr/>
          <p:nvPr/>
        </p:nvSpPr>
        <p:spPr>
          <a:xfrm>
            <a:off x="1557241" y="737523"/>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1475656" y="1378427"/>
            <a:ext cx="6984777" cy="830997"/>
          </a:xfrm>
          <a:prstGeom prst="rect">
            <a:avLst/>
          </a:prstGeom>
          <a:noFill/>
        </p:spPr>
        <p:txBody>
          <a:bodyPr wrap="square" rtlCol="0">
            <a:spAutoFit/>
          </a:bodyPr>
          <a:lstStyle/>
          <a:p>
            <a:r>
              <a:rPr lang="en-US" sz="2400" dirty="0" err="1" smtClean="0"/>
              <a:t>Giám</a:t>
            </a:r>
            <a:r>
              <a:rPr lang="en-US" sz="2400" dirty="0" smtClean="0"/>
              <a:t> </a:t>
            </a:r>
            <a:r>
              <a:rPr lang="en-US" sz="2400" dirty="0" err="1" smtClean="0"/>
              <a:t>sát</a:t>
            </a:r>
            <a:r>
              <a:rPr lang="en-US" sz="2400" dirty="0" smtClean="0"/>
              <a:t> </a:t>
            </a:r>
            <a:r>
              <a:rPr lang="en-US" sz="2400" dirty="0" err="1" smtClean="0"/>
              <a:t>và</a:t>
            </a:r>
            <a:r>
              <a:rPr lang="en-US" sz="2400" dirty="0" smtClean="0"/>
              <a:t> </a:t>
            </a:r>
            <a:r>
              <a:rPr lang="en-US" sz="2400" dirty="0" err="1" smtClean="0"/>
              <a:t>điều</a:t>
            </a:r>
            <a:r>
              <a:rPr lang="en-US" sz="2400" dirty="0"/>
              <a:t> </a:t>
            </a:r>
            <a:endParaRPr lang="en-US" sz="2400" dirty="0" smtClean="0"/>
          </a:p>
          <a:p>
            <a:r>
              <a:rPr lang="en-US" sz="2400" dirty="0" err="1" smtClean="0"/>
              <a:t>khiển</a:t>
            </a:r>
            <a:r>
              <a:rPr lang="en-US" sz="2400" dirty="0" smtClean="0"/>
              <a:t> </a:t>
            </a:r>
            <a:r>
              <a:rPr lang="en-US" sz="2400" dirty="0" err="1" smtClean="0"/>
              <a:t>hệ</a:t>
            </a:r>
            <a:r>
              <a:rPr lang="en-US" sz="2400" dirty="0" smtClean="0"/>
              <a:t> </a:t>
            </a:r>
            <a:r>
              <a:rPr lang="en-US" sz="2400" dirty="0" err="1" smtClean="0"/>
              <a:t>thống</a:t>
            </a:r>
            <a:endParaRPr lang="en-US" sz="2400" dirty="0"/>
          </a:p>
        </p:txBody>
      </p:sp>
      <p:pic>
        <p:nvPicPr>
          <p:cNvPr id="1027"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39952" y="1288995"/>
            <a:ext cx="4984766" cy="2002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217338"/>
            <a:ext cx="3347864" cy="1926162"/>
          </a:xfrm>
          <a:prstGeom prst="rect">
            <a:avLst/>
          </a:prstGeom>
        </p:spPr>
      </p:pic>
      <p:sp>
        <p:nvSpPr>
          <p:cNvPr id="11" name="TextBox 10"/>
          <p:cNvSpPr txBox="1"/>
          <p:nvPr/>
        </p:nvSpPr>
        <p:spPr>
          <a:xfrm>
            <a:off x="3347864" y="4087167"/>
            <a:ext cx="6984777" cy="461665"/>
          </a:xfrm>
          <a:prstGeom prst="rect">
            <a:avLst/>
          </a:prstGeom>
          <a:noFill/>
        </p:spPr>
        <p:txBody>
          <a:bodyPr wrap="square" rtlCol="0">
            <a:spAutoFit/>
          </a:bodyPr>
          <a:lstStyle/>
          <a:p>
            <a:r>
              <a:rPr lang="en-US" sz="2400" dirty="0" err="1" smtClean="0"/>
              <a:t>Hiển</a:t>
            </a:r>
            <a:r>
              <a:rPr lang="en-US" sz="2400" dirty="0" smtClean="0"/>
              <a:t> </a:t>
            </a:r>
            <a:r>
              <a:rPr lang="en-US" sz="2400" dirty="0" err="1" smtClean="0"/>
              <a:t>thị</a:t>
            </a:r>
            <a:r>
              <a:rPr lang="en-US" sz="2400" dirty="0" smtClean="0"/>
              <a:t> </a:t>
            </a:r>
            <a:r>
              <a:rPr lang="en-US" sz="2400" dirty="0" err="1" smtClean="0"/>
              <a:t>nhiệt</a:t>
            </a:r>
            <a:r>
              <a:rPr lang="en-US" sz="2400" dirty="0" smtClean="0"/>
              <a:t> </a:t>
            </a:r>
            <a:r>
              <a:rPr lang="en-US" sz="2400" dirty="0" err="1" smtClean="0"/>
              <a:t>độ</a:t>
            </a:r>
            <a:endParaRPr lang="en-US" sz="2400"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594718504"/>
      </p:ext>
    </p:extLst>
  </p:cSld>
  <p:clrMapOvr>
    <a:masterClrMapping/>
  </p:clrMapOvr>
  <mc:AlternateContent xmlns:mc="http://schemas.openxmlformats.org/markup-compatibility/2006">
    <mc:Choice xmlns:p14="http://schemas.microsoft.com/office/powerpoint/2010/main" Requires="p14">
      <p:transition spd="slow" p14:dur="2000" advTm="744"/>
    </mc:Choice>
    <mc:Fallback>
      <p:transition spd="slow" advTm="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pPr algn="l"/>
            <a:r>
              <a:rPr lang="en-US" altLang="ko-KR" dirty="0" smtClean="0"/>
              <a:t>III.CẤU TRÚC VÀ CÁC PHẦN HỆ THỐNG</a:t>
            </a:r>
            <a:endParaRPr lang="ko-KR" altLang="en-US" dirty="0"/>
          </a:p>
        </p:txBody>
      </p:sp>
      <p:sp>
        <p:nvSpPr>
          <p:cNvPr id="3" name="Text Placeholder 2"/>
          <p:cNvSpPr>
            <a:spLocks noGrp="1"/>
          </p:cNvSpPr>
          <p:nvPr>
            <p:ph type="body" sz="quarter" idx="11"/>
          </p:nvPr>
        </p:nvSpPr>
        <p:spPr>
          <a:xfrm>
            <a:off x="1077892" y="905243"/>
            <a:ext cx="7560840" cy="288032"/>
          </a:xfrm>
        </p:spPr>
        <p:txBody>
          <a:bodyPr/>
          <a:lstStyle/>
          <a:p>
            <a:pPr algn="l"/>
            <a:r>
              <a:rPr lang="en-US" sz="2400" dirty="0"/>
              <a:t>4</a:t>
            </a:r>
            <a:r>
              <a:rPr lang="en-US" sz="2400" dirty="0" smtClean="0"/>
              <a:t>.THÀNH PHẦN HỆ THỐNG</a:t>
            </a:r>
            <a:endParaRPr lang="en-US" sz="2400" dirty="0"/>
          </a:p>
        </p:txBody>
      </p:sp>
      <p:sp>
        <p:nvSpPr>
          <p:cNvPr id="10" name="Rectangle 9"/>
          <p:cNvSpPr/>
          <p:nvPr/>
        </p:nvSpPr>
        <p:spPr>
          <a:xfrm>
            <a:off x="1557241" y="737523"/>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1475656" y="1378427"/>
            <a:ext cx="6984777" cy="461665"/>
          </a:xfrm>
          <a:prstGeom prst="rect">
            <a:avLst/>
          </a:prstGeom>
          <a:noFill/>
        </p:spPr>
        <p:txBody>
          <a:bodyPr wrap="square" rtlCol="0">
            <a:spAutoFit/>
          </a:bodyPr>
          <a:lstStyle/>
          <a:p>
            <a:r>
              <a:rPr lang="en-US" sz="2400" dirty="0" err="1" smtClean="0"/>
              <a:t>Hệ</a:t>
            </a:r>
            <a:r>
              <a:rPr lang="en-US" sz="2400" dirty="0" smtClean="0"/>
              <a:t> </a:t>
            </a:r>
            <a:r>
              <a:rPr lang="en-US" sz="2400" dirty="0" err="1" smtClean="0"/>
              <a:t>thống</a:t>
            </a:r>
            <a:r>
              <a:rPr lang="en-US" sz="2400" dirty="0" smtClean="0"/>
              <a:t> </a:t>
            </a:r>
            <a:r>
              <a:rPr lang="en-US" sz="2400" dirty="0" err="1" smtClean="0"/>
              <a:t>điều</a:t>
            </a:r>
            <a:r>
              <a:rPr lang="en-US" sz="2400" dirty="0" smtClean="0"/>
              <a:t> </a:t>
            </a:r>
            <a:r>
              <a:rPr lang="en-US" sz="2400" dirty="0" err="1" smtClean="0"/>
              <a:t>khiển</a:t>
            </a:r>
            <a:r>
              <a:rPr lang="en-US" sz="2400" dirty="0" smtClean="0"/>
              <a:t> </a:t>
            </a:r>
            <a:r>
              <a:rPr lang="en-US" sz="2400" dirty="0" err="1" smtClean="0"/>
              <a:t>chiếu</a:t>
            </a:r>
            <a:r>
              <a:rPr lang="en-US" sz="2400" dirty="0" smtClean="0"/>
              <a:t> </a:t>
            </a:r>
            <a:r>
              <a:rPr lang="en-US" sz="2400" dirty="0" err="1" smtClean="0"/>
              <a:t>sáng</a:t>
            </a:r>
            <a:endParaRPr lang="en-US"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7241" y="1790700"/>
            <a:ext cx="7582195" cy="3352800"/>
          </a:xfrm>
          <a:prstGeom prst="rect">
            <a:avLst/>
          </a:prstGeom>
        </p:spPr>
      </p:pic>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65539207"/>
      </p:ext>
    </p:extLst>
  </p:cSld>
  <p:clrMapOvr>
    <a:masterClrMapping/>
  </p:clrMapOvr>
  <mc:AlternateContent xmlns:mc="http://schemas.openxmlformats.org/markup-compatibility/2006">
    <mc:Choice xmlns:p14="http://schemas.microsoft.com/office/powerpoint/2010/main" Requires="p14">
      <p:transition spd="slow" p14:dur="2000" advTm="508"/>
    </mc:Choice>
    <mc:Fallback>
      <p:transition spd="slow" advTm="5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p:cNvPicPr>
            <a:picLocks noGrp="1" noChangeAspect="1"/>
          </p:cNvPicPr>
          <p:nvPr>
            <p:ph type="pic" idx="1"/>
          </p:nvPr>
        </p:nvPicPr>
        <p:blipFill>
          <a:blip r:embed="rId4">
            <a:extLst>
              <a:ext uri="{28A0092B-C50C-407E-A947-70E740481C1C}">
                <a14:useLocalDpi xmlns:a14="http://schemas.microsoft.com/office/drawing/2010/main" val="0"/>
              </a:ext>
            </a:extLst>
          </a:blip>
          <a:srcRect t="34757" b="34757"/>
          <a:stretch>
            <a:fillRect/>
          </a:stretch>
        </p:blipFill>
        <p:spPr/>
      </p:pic>
      <p:sp>
        <p:nvSpPr>
          <p:cNvPr id="4" name="Rectangle 3"/>
          <p:cNvSpPr/>
          <p:nvPr/>
        </p:nvSpPr>
        <p:spPr>
          <a:xfrm rot="16200000">
            <a:off x="1043552" y="2434740"/>
            <a:ext cx="720000" cy="72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 name="Rectangle 4"/>
          <p:cNvSpPr/>
          <p:nvPr/>
        </p:nvSpPr>
        <p:spPr>
          <a:xfrm rot="16200000">
            <a:off x="7374561" y="2434740"/>
            <a:ext cx="720000" cy="72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8" name="Rectangle 7"/>
          <p:cNvSpPr/>
          <p:nvPr/>
        </p:nvSpPr>
        <p:spPr>
          <a:xfrm>
            <a:off x="442000" y="5020022"/>
            <a:ext cx="1728000" cy="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Rectangle 8"/>
          <p:cNvSpPr/>
          <p:nvPr/>
        </p:nvSpPr>
        <p:spPr>
          <a:xfrm>
            <a:off x="6696848" y="4984022"/>
            <a:ext cx="1728000" cy="72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2" name="Group 11"/>
          <p:cNvGrpSpPr/>
          <p:nvPr/>
        </p:nvGrpSpPr>
        <p:grpSpPr>
          <a:xfrm>
            <a:off x="540965" y="3109971"/>
            <a:ext cx="3836500" cy="1749825"/>
            <a:chOff x="4615776" y="1070078"/>
            <a:chExt cx="5553402" cy="1749825"/>
          </a:xfrm>
        </p:grpSpPr>
        <p:sp>
          <p:nvSpPr>
            <p:cNvPr id="13" name="TextBox 12"/>
            <p:cNvSpPr txBox="1"/>
            <p:nvPr/>
          </p:nvSpPr>
          <p:spPr>
            <a:xfrm>
              <a:off x="4615776" y="1496464"/>
              <a:ext cx="2874450" cy="1323439"/>
            </a:xfrm>
            <a:prstGeom prst="rect">
              <a:avLst/>
            </a:prstGeom>
            <a:noFill/>
          </p:spPr>
          <p:txBody>
            <a:bodyPr wrap="square" rtlCol="0">
              <a:spAutoFit/>
            </a:bodyPr>
            <a:lstStyle/>
            <a:p>
              <a:r>
                <a:rPr lang="en-US" altLang="ko-KR" sz="1600" dirty="0" err="1" smtClean="0">
                  <a:solidFill>
                    <a:schemeClr val="tx1">
                      <a:lumMod val="75000"/>
                      <a:lumOff val="25000"/>
                    </a:schemeClr>
                  </a:solidFill>
                  <a:latin typeface="Arial" pitchFamily="34" charset="0"/>
                  <a:cs typeface="Arial" pitchFamily="34" charset="0"/>
                </a:rPr>
                <a:t>Cứ</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sau</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khoảng</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thời</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gian</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là</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smtClean="0">
                  <a:solidFill>
                    <a:schemeClr val="tx1">
                      <a:lumMod val="75000"/>
                      <a:lumOff val="25000"/>
                    </a:schemeClr>
                  </a:solidFill>
                  <a:latin typeface="Arial" pitchFamily="34" charset="0"/>
                  <a:cs typeface="Arial" pitchFamily="34" charset="0"/>
                </a:rPr>
                <a:t>18h00</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đèn</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ngoài</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cửa</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ra</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vào</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sẽ</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tự</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động</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bật</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Và</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sau</a:t>
              </a:r>
              <a:r>
                <a:rPr lang="en-US" altLang="ko-KR" sz="1600" dirty="0" smtClean="0">
                  <a:solidFill>
                    <a:schemeClr val="tx1">
                      <a:lumMod val="75000"/>
                      <a:lumOff val="25000"/>
                    </a:schemeClr>
                  </a:solidFill>
                  <a:latin typeface="Arial" pitchFamily="34" charset="0"/>
                  <a:cs typeface="Arial" pitchFamily="34" charset="0"/>
                </a:rPr>
                <a:t> 6h00 </a:t>
              </a:r>
              <a:r>
                <a:rPr lang="en-US" altLang="ko-KR" sz="1600" dirty="0" err="1" smtClean="0">
                  <a:solidFill>
                    <a:schemeClr val="tx1">
                      <a:lumMod val="75000"/>
                      <a:lumOff val="25000"/>
                    </a:schemeClr>
                  </a:solidFill>
                  <a:latin typeface="Arial" pitchFamily="34" charset="0"/>
                  <a:cs typeface="Arial" pitchFamily="34" charset="0"/>
                </a:rPr>
                <a:t>đèn</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sẽ</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tự</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tắt</a:t>
              </a:r>
              <a:endParaRPr lang="en-US" altLang="ko-KR" sz="1600" dirty="0">
                <a:solidFill>
                  <a:schemeClr val="tx1">
                    <a:lumMod val="75000"/>
                    <a:lumOff val="25000"/>
                  </a:schemeClr>
                </a:solidFill>
                <a:latin typeface="Arial" pitchFamily="34" charset="0"/>
                <a:cs typeface="Arial" pitchFamily="34" charset="0"/>
              </a:endParaRPr>
            </a:p>
          </p:txBody>
        </p:sp>
        <p:sp>
          <p:nvSpPr>
            <p:cNvPr id="14" name="TextBox 13"/>
            <p:cNvSpPr txBox="1"/>
            <p:nvPr/>
          </p:nvSpPr>
          <p:spPr>
            <a:xfrm>
              <a:off x="5729185" y="1070078"/>
              <a:ext cx="4439993" cy="369332"/>
            </a:xfrm>
            <a:prstGeom prst="rect">
              <a:avLst/>
            </a:prstGeom>
            <a:noFill/>
          </p:spPr>
          <p:txBody>
            <a:bodyPr wrap="square" rtlCol="0">
              <a:spAutoFit/>
            </a:bodyPr>
            <a:lstStyle/>
            <a:p>
              <a:pPr algn="ctr"/>
              <a:r>
                <a:rPr lang="en-US" altLang="ko-KR" b="1" dirty="0" err="1" smtClean="0">
                  <a:solidFill>
                    <a:schemeClr val="tx1">
                      <a:lumMod val="75000"/>
                      <a:lumOff val="25000"/>
                    </a:schemeClr>
                  </a:solidFill>
                  <a:latin typeface="Arial" pitchFamily="34" charset="0"/>
                  <a:cs typeface="Arial" pitchFamily="34" charset="0"/>
                </a:rPr>
                <a:t>Tự</a:t>
              </a:r>
              <a:r>
                <a:rPr lang="en-US" altLang="ko-KR" b="1" dirty="0" smtClean="0">
                  <a:solidFill>
                    <a:schemeClr val="tx1">
                      <a:lumMod val="75000"/>
                      <a:lumOff val="25000"/>
                    </a:schemeClr>
                  </a:solidFill>
                  <a:latin typeface="Arial" pitchFamily="34" charset="0"/>
                  <a:cs typeface="Arial" pitchFamily="34" charset="0"/>
                </a:rPr>
                <a:t> </a:t>
              </a:r>
              <a:r>
                <a:rPr lang="en-US" altLang="ko-KR" b="1" dirty="0" err="1" smtClean="0">
                  <a:solidFill>
                    <a:schemeClr val="tx1">
                      <a:lumMod val="75000"/>
                      <a:lumOff val="25000"/>
                    </a:schemeClr>
                  </a:solidFill>
                  <a:latin typeface="Arial" pitchFamily="34" charset="0"/>
                  <a:cs typeface="Arial" pitchFamily="34" charset="0"/>
                </a:rPr>
                <a:t>động</a:t>
              </a:r>
              <a:r>
                <a:rPr lang="en-US" altLang="ko-KR" b="1" dirty="0" smtClean="0">
                  <a:solidFill>
                    <a:schemeClr val="tx1">
                      <a:lumMod val="75000"/>
                      <a:lumOff val="25000"/>
                    </a:schemeClr>
                  </a:solidFill>
                  <a:latin typeface="Arial" pitchFamily="34" charset="0"/>
                  <a:cs typeface="Arial" pitchFamily="34" charset="0"/>
                </a:rPr>
                <a:t> </a:t>
              </a:r>
              <a:r>
                <a:rPr lang="en-US" altLang="ko-KR" b="1" dirty="0" err="1" smtClean="0">
                  <a:solidFill>
                    <a:schemeClr val="tx1">
                      <a:lumMod val="75000"/>
                      <a:lumOff val="25000"/>
                    </a:schemeClr>
                  </a:solidFill>
                  <a:latin typeface="Arial" pitchFamily="34" charset="0"/>
                  <a:cs typeface="Arial" pitchFamily="34" charset="0"/>
                </a:rPr>
                <a:t>chiếu</a:t>
              </a:r>
              <a:r>
                <a:rPr lang="en-US" altLang="ko-KR" b="1" dirty="0" smtClean="0">
                  <a:solidFill>
                    <a:schemeClr val="tx1">
                      <a:lumMod val="75000"/>
                      <a:lumOff val="25000"/>
                    </a:schemeClr>
                  </a:solidFill>
                  <a:latin typeface="Arial" pitchFamily="34" charset="0"/>
                  <a:cs typeface="Arial" pitchFamily="34" charset="0"/>
                </a:rPr>
                <a:t> </a:t>
              </a:r>
              <a:r>
                <a:rPr lang="en-US" altLang="ko-KR" b="1" dirty="0" err="1" smtClean="0">
                  <a:solidFill>
                    <a:schemeClr val="tx1">
                      <a:lumMod val="75000"/>
                      <a:lumOff val="25000"/>
                    </a:schemeClr>
                  </a:solidFill>
                  <a:latin typeface="Arial" pitchFamily="34" charset="0"/>
                  <a:cs typeface="Arial" pitchFamily="34" charset="0"/>
                </a:rPr>
                <a:t>sáng</a:t>
              </a:r>
              <a:endParaRPr lang="ko-KR" altLang="en-US" b="1" dirty="0">
                <a:solidFill>
                  <a:schemeClr val="tx1">
                    <a:lumMod val="75000"/>
                    <a:lumOff val="25000"/>
                  </a:schemeClr>
                </a:solidFill>
                <a:latin typeface="Arial" pitchFamily="34" charset="0"/>
                <a:cs typeface="Arial" pitchFamily="34" charset="0"/>
              </a:endParaRPr>
            </a:p>
          </p:txBody>
        </p:sp>
      </p:grpSp>
      <p:grpSp>
        <p:nvGrpSpPr>
          <p:cNvPr id="15" name="Group 14"/>
          <p:cNvGrpSpPr/>
          <p:nvPr/>
        </p:nvGrpSpPr>
        <p:grpSpPr>
          <a:xfrm>
            <a:off x="5738714" y="3186799"/>
            <a:ext cx="3663968" cy="1447056"/>
            <a:chOff x="3120052" y="1123890"/>
            <a:chExt cx="5303660" cy="1447056"/>
          </a:xfrm>
        </p:grpSpPr>
        <p:sp>
          <p:nvSpPr>
            <p:cNvPr id="16" name="TextBox 15"/>
            <p:cNvSpPr txBox="1"/>
            <p:nvPr/>
          </p:nvSpPr>
          <p:spPr>
            <a:xfrm>
              <a:off x="4320399" y="1493728"/>
              <a:ext cx="2874450" cy="1077218"/>
            </a:xfrm>
            <a:prstGeom prst="rect">
              <a:avLst/>
            </a:prstGeom>
            <a:noFill/>
          </p:spPr>
          <p:txBody>
            <a:bodyPr wrap="square" rtlCol="0">
              <a:spAutoFit/>
            </a:bodyPr>
            <a:lstStyle/>
            <a:p>
              <a:pPr algn="ctr"/>
              <a:r>
                <a:rPr lang="en-US" altLang="ko-KR" sz="1600" dirty="0" err="1" smtClean="0">
                  <a:solidFill>
                    <a:schemeClr val="tx1">
                      <a:lumMod val="75000"/>
                      <a:lumOff val="25000"/>
                    </a:schemeClr>
                  </a:solidFill>
                  <a:latin typeface="Arial" pitchFamily="34" charset="0"/>
                  <a:cs typeface="Arial" pitchFamily="34" charset="0"/>
                </a:rPr>
                <a:t>Giám</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sát</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và</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điều</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khiển</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đèn</a:t>
              </a:r>
              <a:r>
                <a:rPr lang="en-US" altLang="ko-KR" sz="1600" dirty="0" smtClean="0">
                  <a:solidFill>
                    <a:schemeClr val="tx1">
                      <a:lumMod val="75000"/>
                      <a:lumOff val="25000"/>
                    </a:schemeClr>
                  </a:solidFill>
                  <a:latin typeface="Arial" pitchFamily="34" charset="0"/>
                  <a:cs typeface="Arial" pitchFamily="34" charset="0"/>
                </a:rPr>
                <a:t> ở </a:t>
              </a:r>
              <a:r>
                <a:rPr lang="en-US" altLang="ko-KR" sz="1600" dirty="0" err="1" smtClean="0">
                  <a:solidFill>
                    <a:schemeClr val="tx1">
                      <a:lumMod val="75000"/>
                      <a:lumOff val="25000"/>
                    </a:schemeClr>
                  </a:solidFill>
                  <a:latin typeface="Arial" pitchFamily="34" charset="0"/>
                  <a:cs typeface="Arial" pitchFamily="34" charset="0"/>
                </a:rPr>
                <a:t>phòng</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ngủ</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và</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phòng</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khách</a:t>
              </a:r>
              <a:r>
                <a:rPr lang="en-US" altLang="ko-KR" sz="1600" dirty="0" smtClean="0">
                  <a:solidFill>
                    <a:schemeClr val="tx1">
                      <a:lumMod val="75000"/>
                      <a:lumOff val="25000"/>
                    </a:schemeClr>
                  </a:solidFill>
                  <a:latin typeface="Arial" pitchFamily="34" charset="0"/>
                  <a:cs typeface="Arial" pitchFamily="34" charset="0"/>
                </a:rPr>
                <a:t> qua WEB</a:t>
              </a:r>
              <a:endParaRPr lang="en-US" altLang="ko-KR" sz="1600" dirty="0">
                <a:solidFill>
                  <a:schemeClr val="tx1">
                    <a:lumMod val="75000"/>
                    <a:lumOff val="25000"/>
                  </a:schemeClr>
                </a:solidFill>
                <a:latin typeface="Arial" pitchFamily="34" charset="0"/>
                <a:cs typeface="Arial" pitchFamily="34" charset="0"/>
              </a:endParaRPr>
            </a:p>
          </p:txBody>
        </p:sp>
        <p:sp>
          <p:nvSpPr>
            <p:cNvPr id="17" name="TextBox 16"/>
            <p:cNvSpPr txBox="1"/>
            <p:nvPr/>
          </p:nvSpPr>
          <p:spPr>
            <a:xfrm>
              <a:off x="3120052" y="1123890"/>
              <a:ext cx="5303660" cy="369332"/>
            </a:xfrm>
            <a:prstGeom prst="rect">
              <a:avLst/>
            </a:prstGeom>
            <a:noFill/>
          </p:spPr>
          <p:txBody>
            <a:bodyPr wrap="square" rtlCol="0">
              <a:spAutoFit/>
            </a:bodyPr>
            <a:lstStyle/>
            <a:p>
              <a:pPr algn="ctr"/>
              <a:r>
                <a:rPr lang="en-US" altLang="ko-KR" b="1" dirty="0" err="1" smtClean="0">
                  <a:solidFill>
                    <a:schemeClr val="tx1">
                      <a:lumMod val="75000"/>
                      <a:lumOff val="25000"/>
                    </a:schemeClr>
                  </a:solidFill>
                  <a:latin typeface="Arial" pitchFamily="34" charset="0"/>
                  <a:cs typeface="Arial" pitchFamily="34" charset="0"/>
                </a:rPr>
                <a:t>Thông</a:t>
              </a:r>
              <a:r>
                <a:rPr lang="en-US" altLang="ko-KR" b="1" dirty="0" smtClean="0">
                  <a:solidFill>
                    <a:schemeClr val="tx1">
                      <a:lumMod val="75000"/>
                      <a:lumOff val="25000"/>
                    </a:schemeClr>
                  </a:solidFill>
                  <a:latin typeface="Arial" pitchFamily="34" charset="0"/>
                  <a:cs typeface="Arial" pitchFamily="34" charset="0"/>
                </a:rPr>
                <a:t> qua </a:t>
              </a:r>
              <a:r>
                <a:rPr lang="en-US" altLang="ko-KR" b="1" dirty="0" err="1" smtClean="0">
                  <a:solidFill>
                    <a:schemeClr val="tx1">
                      <a:lumMod val="75000"/>
                      <a:lumOff val="25000"/>
                    </a:schemeClr>
                  </a:solidFill>
                  <a:latin typeface="Arial" pitchFamily="34" charset="0"/>
                  <a:cs typeface="Arial" pitchFamily="34" charset="0"/>
                </a:rPr>
                <a:t>điều</a:t>
              </a:r>
              <a:r>
                <a:rPr lang="en-US" altLang="ko-KR" b="1" dirty="0" smtClean="0">
                  <a:solidFill>
                    <a:schemeClr val="tx1">
                      <a:lumMod val="75000"/>
                      <a:lumOff val="25000"/>
                    </a:schemeClr>
                  </a:solidFill>
                  <a:latin typeface="Arial" pitchFamily="34" charset="0"/>
                  <a:cs typeface="Arial" pitchFamily="34" charset="0"/>
                </a:rPr>
                <a:t> </a:t>
              </a:r>
              <a:r>
                <a:rPr lang="en-US" altLang="ko-KR" b="1" dirty="0" err="1" smtClean="0">
                  <a:solidFill>
                    <a:schemeClr val="tx1">
                      <a:lumMod val="75000"/>
                      <a:lumOff val="25000"/>
                    </a:schemeClr>
                  </a:solidFill>
                  <a:latin typeface="Arial" pitchFamily="34" charset="0"/>
                  <a:cs typeface="Arial" pitchFamily="34" charset="0"/>
                </a:rPr>
                <a:t>khiển</a:t>
              </a:r>
              <a:r>
                <a:rPr lang="en-US" altLang="ko-KR" b="1" dirty="0" smtClean="0">
                  <a:solidFill>
                    <a:schemeClr val="tx1">
                      <a:lumMod val="75000"/>
                      <a:lumOff val="25000"/>
                    </a:schemeClr>
                  </a:solidFill>
                  <a:latin typeface="Arial" pitchFamily="34" charset="0"/>
                  <a:cs typeface="Arial" pitchFamily="34" charset="0"/>
                </a:rPr>
                <a:t> </a:t>
              </a:r>
              <a:r>
                <a:rPr lang="en-US" altLang="ko-KR" b="1" dirty="0" err="1" smtClean="0">
                  <a:solidFill>
                    <a:schemeClr val="tx1">
                      <a:lumMod val="75000"/>
                      <a:lumOff val="25000"/>
                    </a:schemeClr>
                  </a:solidFill>
                  <a:latin typeface="Arial" pitchFamily="34" charset="0"/>
                  <a:cs typeface="Arial" pitchFamily="34" charset="0"/>
                </a:rPr>
                <a:t>từ</a:t>
              </a:r>
              <a:r>
                <a:rPr lang="en-US" altLang="ko-KR" b="1" dirty="0" smtClean="0">
                  <a:solidFill>
                    <a:schemeClr val="tx1">
                      <a:lumMod val="75000"/>
                      <a:lumOff val="25000"/>
                    </a:schemeClr>
                  </a:solidFill>
                  <a:latin typeface="Arial" pitchFamily="34" charset="0"/>
                  <a:cs typeface="Arial" pitchFamily="34" charset="0"/>
                </a:rPr>
                <a:t> </a:t>
              </a:r>
              <a:r>
                <a:rPr lang="en-US" altLang="ko-KR" b="1" dirty="0" err="1" smtClean="0">
                  <a:solidFill>
                    <a:schemeClr val="tx1">
                      <a:lumMod val="75000"/>
                      <a:lumOff val="25000"/>
                    </a:schemeClr>
                  </a:solidFill>
                  <a:latin typeface="Arial" pitchFamily="34" charset="0"/>
                  <a:cs typeface="Arial" pitchFamily="34" charset="0"/>
                </a:rPr>
                <a:t>xa</a:t>
              </a:r>
              <a:endParaRPr lang="ko-KR" altLang="en-US" b="1" dirty="0">
                <a:solidFill>
                  <a:schemeClr val="tx1">
                    <a:lumMod val="75000"/>
                    <a:lumOff val="25000"/>
                  </a:schemeClr>
                </a:solidFill>
                <a:latin typeface="Arial" pitchFamily="34" charset="0"/>
                <a:cs typeface="Arial" pitchFamily="34" charset="0"/>
              </a:endParaRPr>
            </a:p>
          </p:txBody>
        </p:sp>
      </p:grpSp>
      <p:sp>
        <p:nvSpPr>
          <p:cNvPr id="24" name="Trapezoid 13"/>
          <p:cNvSpPr/>
          <p:nvPr/>
        </p:nvSpPr>
        <p:spPr>
          <a:xfrm>
            <a:off x="1220235" y="2639734"/>
            <a:ext cx="366634" cy="310011"/>
          </a:xfrm>
          <a:custGeom>
            <a:avLst/>
            <a:gdLst/>
            <a:ahLst/>
            <a:cxnLst/>
            <a:rect l="l" t="t" r="r" b="b"/>
            <a:pathLst>
              <a:path w="2736304" h="2313707">
                <a:moveTo>
                  <a:pt x="1046195" y="1945901"/>
                </a:moveTo>
                <a:lnTo>
                  <a:pt x="998316" y="2093032"/>
                </a:lnTo>
                <a:lnTo>
                  <a:pt x="1737988" y="2093032"/>
                </a:lnTo>
                <a:lnTo>
                  <a:pt x="1690109" y="1945901"/>
                </a:lnTo>
                <a:close/>
                <a:moveTo>
                  <a:pt x="396044" y="89541"/>
                </a:moveTo>
                <a:lnTo>
                  <a:pt x="396044" y="1241668"/>
                </a:lnTo>
                <a:lnTo>
                  <a:pt x="2340260" y="1241668"/>
                </a:lnTo>
                <a:lnTo>
                  <a:pt x="2340260" y="89541"/>
                </a:lnTo>
                <a:close/>
                <a:moveTo>
                  <a:pt x="252028" y="0"/>
                </a:moveTo>
                <a:lnTo>
                  <a:pt x="2484276" y="0"/>
                </a:lnTo>
                <a:lnTo>
                  <a:pt x="2484276" y="1331208"/>
                </a:lnTo>
                <a:lnTo>
                  <a:pt x="2484679" y="1331208"/>
                </a:lnTo>
                <a:lnTo>
                  <a:pt x="2736304" y="2195304"/>
                </a:lnTo>
                <a:lnTo>
                  <a:pt x="2736304" y="2313707"/>
                </a:lnTo>
                <a:lnTo>
                  <a:pt x="0" y="2313707"/>
                </a:lnTo>
                <a:lnTo>
                  <a:pt x="0" y="2195304"/>
                </a:lnTo>
                <a:lnTo>
                  <a:pt x="251625" y="1331208"/>
                </a:lnTo>
                <a:lnTo>
                  <a:pt x="252028" y="133120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Rounded Rectangle 7"/>
          <p:cNvSpPr/>
          <p:nvPr/>
        </p:nvSpPr>
        <p:spPr>
          <a:xfrm>
            <a:off x="5509734" y="2596605"/>
            <a:ext cx="228980" cy="396268"/>
          </a:xfrm>
          <a:custGeom>
            <a:avLst/>
            <a:gdLst/>
            <a:ahLst/>
            <a:cxnLst/>
            <a:rect l="l" t="t" r="r" b="b"/>
            <a:pathLst>
              <a:path w="1872208" h="3240000">
                <a:moveTo>
                  <a:pt x="936104" y="2852499"/>
                </a:moveTo>
                <a:cubicBezTo>
                  <a:pt x="861605" y="2852499"/>
                  <a:pt x="801211" y="2912893"/>
                  <a:pt x="801211" y="2987392"/>
                </a:cubicBezTo>
                <a:cubicBezTo>
                  <a:pt x="801211" y="3061891"/>
                  <a:pt x="861605" y="3122285"/>
                  <a:pt x="936104" y="3122285"/>
                </a:cubicBezTo>
                <a:cubicBezTo>
                  <a:pt x="1010603" y="3122285"/>
                  <a:pt x="1070997" y="3061891"/>
                  <a:pt x="1070997" y="2987392"/>
                </a:cubicBezTo>
                <a:cubicBezTo>
                  <a:pt x="1070997" y="2912893"/>
                  <a:pt x="1010603" y="2852499"/>
                  <a:pt x="936104" y="2852499"/>
                </a:cubicBezTo>
                <a:close/>
                <a:moveTo>
                  <a:pt x="144016" y="323096"/>
                </a:moveTo>
                <a:lnTo>
                  <a:pt x="144016" y="2699360"/>
                </a:lnTo>
                <a:lnTo>
                  <a:pt x="1728192" y="2699360"/>
                </a:lnTo>
                <a:lnTo>
                  <a:pt x="1728192" y="323096"/>
                </a:lnTo>
                <a:close/>
                <a:moveTo>
                  <a:pt x="720104" y="107072"/>
                </a:moveTo>
                <a:cubicBezTo>
                  <a:pt x="690281" y="107072"/>
                  <a:pt x="666104" y="131249"/>
                  <a:pt x="666104" y="161072"/>
                </a:cubicBezTo>
                <a:cubicBezTo>
                  <a:pt x="666104" y="190895"/>
                  <a:pt x="690281" y="215072"/>
                  <a:pt x="720104" y="215072"/>
                </a:cubicBezTo>
                <a:lnTo>
                  <a:pt x="1152104" y="215072"/>
                </a:lnTo>
                <a:cubicBezTo>
                  <a:pt x="1181927" y="215072"/>
                  <a:pt x="1206104" y="190895"/>
                  <a:pt x="1206104" y="161072"/>
                </a:cubicBezTo>
                <a:cubicBezTo>
                  <a:pt x="1206104" y="131249"/>
                  <a:pt x="1181927" y="107072"/>
                  <a:pt x="1152104" y="107072"/>
                </a:cubicBezTo>
                <a:close/>
                <a:moveTo>
                  <a:pt x="312041" y="0"/>
                </a:moveTo>
                <a:lnTo>
                  <a:pt x="1560167" y="0"/>
                </a:lnTo>
                <a:cubicBezTo>
                  <a:pt x="1732502" y="0"/>
                  <a:pt x="1872208" y="139706"/>
                  <a:pt x="1872208" y="312041"/>
                </a:cubicBezTo>
                <a:lnTo>
                  <a:pt x="1872208" y="2927959"/>
                </a:lnTo>
                <a:cubicBezTo>
                  <a:pt x="1872208" y="3100294"/>
                  <a:pt x="1732502" y="3240000"/>
                  <a:pt x="1560167" y="3240000"/>
                </a:cubicBezTo>
                <a:lnTo>
                  <a:pt x="312041" y="3240000"/>
                </a:lnTo>
                <a:cubicBezTo>
                  <a:pt x="139706" y="3240000"/>
                  <a:pt x="0" y="3100294"/>
                  <a:pt x="0" y="2927959"/>
                </a:cubicBezTo>
                <a:lnTo>
                  <a:pt x="0" y="312041"/>
                </a:lnTo>
                <a:cubicBezTo>
                  <a:pt x="0" y="139706"/>
                  <a:pt x="139706" y="0"/>
                  <a:pt x="31204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6" name="Rectangle 18"/>
          <p:cNvSpPr/>
          <p:nvPr/>
        </p:nvSpPr>
        <p:spPr>
          <a:xfrm>
            <a:off x="3315754" y="2637319"/>
            <a:ext cx="396268" cy="314843"/>
          </a:xfrm>
          <a:custGeom>
            <a:avLst/>
            <a:gdLst/>
            <a:ahLst/>
            <a:cxnLst/>
            <a:rect l="l" t="t" r="r" b="b"/>
            <a:pathLst>
              <a:path w="3240000" h="2574247">
                <a:moveTo>
                  <a:pt x="2393400" y="1814089"/>
                </a:moveTo>
                <a:cubicBezTo>
                  <a:pt x="2363577" y="1814089"/>
                  <a:pt x="2339400" y="1838266"/>
                  <a:pt x="2339400" y="1868089"/>
                </a:cubicBezTo>
                <a:cubicBezTo>
                  <a:pt x="2339400" y="1897912"/>
                  <a:pt x="2363577" y="1922089"/>
                  <a:pt x="2393400" y="1922089"/>
                </a:cubicBezTo>
                <a:lnTo>
                  <a:pt x="2573400" y="1922089"/>
                </a:lnTo>
                <a:cubicBezTo>
                  <a:pt x="2603223" y="1922089"/>
                  <a:pt x="2627400" y="1897912"/>
                  <a:pt x="2627400" y="1868089"/>
                </a:cubicBezTo>
                <a:cubicBezTo>
                  <a:pt x="2627400" y="1838266"/>
                  <a:pt x="2603223" y="1814089"/>
                  <a:pt x="2573400" y="1814089"/>
                </a:cubicBezTo>
                <a:close/>
                <a:moveTo>
                  <a:pt x="173344" y="1814089"/>
                </a:moveTo>
                <a:cubicBezTo>
                  <a:pt x="143521" y="1814089"/>
                  <a:pt x="119344" y="1838266"/>
                  <a:pt x="119344" y="1868089"/>
                </a:cubicBezTo>
                <a:cubicBezTo>
                  <a:pt x="119344" y="1897912"/>
                  <a:pt x="143521" y="1922089"/>
                  <a:pt x="173344" y="1922089"/>
                </a:cubicBezTo>
                <a:lnTo>
                  <a:pt x="353344" y="1922089"/>
                </a:lnTo>
                <a:cubicBezTo>
                  <a:pt x="383167" y="1922089"/>
                  <a:pt x="407344" y="1897912"/>
                  <a:pt x="407344" y="1868089"/>
                </a:cubicBezTo>
                <a:cubicBezTo>
                  <a:pt x="407344" y="1838266"/>
                  <a:pt x="383167" y="1814089"/>
                  <a:pt x="353344" y="1814089"/>
                </a:cubicBezTo>
                <a:close/>
                <a:moveTo>
                  <a:pt x="2933496" y="1796081"/>
                </a:moveTo>
                <a:cubicBezTo>
                  <a:pt x="2893727" y="1796081"/>
                  <a:pt x="2861488" y="1828320"/>
                  <a:pt x="2861488" y="1868089"/>
                </a:cubicBezTo>
                <a:cubicBezTo>
                  <a:pt x="2861488" y="1907858"/>
                  <a:pt x="2893727" y="1940097"/>
                  <a:pt x="2933496" y="1940097"/>
                </a:cubicBezTo>
                <a:cubicBezTo>
                  <a:pt x="2973265" y="1940097"/>
                  <a:pt x="3005504" y="1907858"/>
                  <a:pt x="3005504" y="1868089"/>
                </a:cubicBezTo>
                <a:cubicBezTo>
                  <a:pt x="3005504" y="1828320"/>
                  <a:pt x="2973265" y="1796081"/>
                  <a:pt x="2933496" y="1796081"/>
                </a:cubicBezTo>
                <a:close/>
                <a:moveTo>
                  <a:pt x="119344" y="122856"/>
                </a:moveTo>
                <a:lnTo>
                  <a:pt x="119344" y="1728192"/>
                </a:lnTo>
                <a:lnTo>
                  <a:pt x="3120656" y="1728192"/>
                </a:lnTo>
                <a:lnTo>
                  <a:pt x="3120656" y="122856"/>
                </a:lnTo>
                <a:close/>
                <a:moveTo>
                  <a:pt x="0" y="0"/>
                </a:moveTo>
                <a:lnTo>
                  <a:pt x="3240000" y="0"/>
                </a:lnTo>
                <a:lnTo>
                  <a:pt x="3240000" y="2016224"/>
                </a:lnTo>
                <a:lnTo>
                  <a:pt x="1812079" y="2016224"/>
                </a:lnTo>
                <a:lnTo>
                  <a:pt x="1857107" y="2320159"/>
                </a:lnTo>
                <a:lnTo>
                  <a:pt x="2357140" y="2320159"/>
                </a:lnTo>
                <a:cubicBezTo>
                  <a:pt x="2427304" y="2320159"/>
                  <a:pt x="2484184" y="2377039"/>
                  <a:pt x="2484184" y="2447203"/>
                </a:cubicBezTo>
                <a:lnTo>
                  <a:pt x="2484184" y="2574247"/>
                </a:lnTo>
                <a:lnTo>
                  <a:pt x="755992" y="2574247"/>
                </a:lnTo>
                <a:lnTo>
                  <a:pt x="755992" y="2447203"/>
                </a:lnTo>
                <a:cubicBezTo>
                  <a:pt x="755992" y="2377039"/>
                  <a:pt x="812872" y="2320159"/>
                  <a:pt x="883036" y="2320159"/>
                </a:cubicBezTo>
                <a:lnTo>
                  <a:pt x="1382894" y="2320159"/>
                </a:lnTo>
                <a:lnTo>
                  <a:pt x="1427922" y="2016224"/>
                </a:lnTo>
                <a:lnTo>
                  <a:pt x="0" y="20162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7" name="Rounded Rectangle 25"/>
          <p:cNvSpPr/>
          <p:nvPr/>
        </p:nvSpPr>
        <p:spPr>
          <a:xfrm>
            <a:off x="7593650" y="2596606"/>
            <a:ext cx="281822" cy="396268"/>
          </a:xfrm>
          <a:custGeom>
            <a:avLst/>
            <a:gdLst/>
            <a:ahLst/>
            <a:cxnLst/>
            <a:rect l="l" t="t" r="r" b="b"/>
            <a:pathLst>
              <a:path w="2304256" h="3240000">
                <a:moveTo>
                  <a:pt x="954128" y="3024336"/>
                </a:moveTo>
                <a:cubicBezTo>
                  <a:pt x="924305" y="3024336"/>
                  <a:pt x="900128" y="3048513"/>
                  <a:pt x="900128" y="3078336"/>
                </a:cubicBezTo>
                <a:cubicBezTo>
                  <a:pt x="900128" y="3108159"/>
                  <a:pt x="924305" y="3132336"/>
                  <a:pt x="954128" y="3132336"/>
                </a:cubicBezTo>
                <a:lnTo>
                  <a:pt x="1350128" y="3132336"/>
                </a:lnTo>
                <a:cubicBezTo>
                  <a:pt x="1379951" y="3132336"/>
                  <a:pt x="1404128" y="3108159"/>
                  <a:pt x="1404128" y="3078336"/>
                </a:cubicBezTo>
                <a:cubicBezTo>
                  <a:pt x="1404128" y="3048513"/>
                  <a:pt x="1379951" y="3024336"/>
                  <a:pt x="1350128" y="3024336"/>
                </a:cubicBezTo>
                <a:close/>
                <a:moveTo>
                  <a:pt x="131531" y="224650"/>
                </a:moveTo>
                <a:lnTo>
                  <a:pt x="131531" y="2888946"/>
                </a:lnTo>
                <a:lnTo>
                  <a:pt x="2172725" y="2888946"/>
                </a:lnTo>
                <a:lnTo>
                  <a:pt x="2172725" y="224650"/>
                </a:lnTo>
                <a:close/>
                <a:moveTo>
                  <a:pt x="936128" y="73520"/>
                </a:moveTo>
                <a:cubicBezTo>
                  <a:pt x="916246" y="73520"/>
                  <a:pt x="900128" y="89638"/>
                  <a:pt x="900128" y="109520"/>
                </a:cubicBezTo>
                <a:cubicBezTo>
                  <a:pt x="900128" y="129402"/>
                  <a:pt x="916246" y="145520"/>
                  <a:pt x="936128" y="145520"/>
                </a:cubicBezTo>
                <a:lnTo>
                  <a:pt x="1368128" y="145520"/>
                </a:lnTo>
                <a:cubicBezTo>
                  <a:pt x="1388010" y="145520"/>
                  <a:pt x="1404128" y="129402"/>
                  <a:pt x="1404128" y="109520"/>
                </a:cubicBezTo>
                <a:cubicBezTo>
                  <a:pt x="1404128" y="89638"/>
                  <a:pt x="1388010" y="73520"/>
                  <a:pt x="1368128" y="73520"/>
                </a:cubicBezTo>
                <a:close/>
                <a:moveTo>
                  <a:pt x="155330" y="0"/>
                </a:moveTo>
                <a:lnTo>
                  <a:pt x="2148926" y="0"/>
                </a:lnTo>
                <a:cubicBezTo>
                  <a:pt x="2234712" y="0"/>
                  <a:pt x="2304256" y="69544"/>
                  <a:pt x="2304256" y="155330"/>
                </a:cubicBezTo>
                <a:lnTo>
                  <a:pt x="2304256" y="3084670"/>
                </a:lnTo>
                <a:cubicBezTo>
                  <a:pt x="2304256" y="3170456"/>
                  <a:pt x="2234712" y="3240000"/>
                  <a:pt x="2148926" y="3240000"/>
                </a:cubicBezTo>
                <a:lnTo>
                  <a:pt x="155330" y="3240000"/>
                </a:lnTo>
                <a:cubicBezTo>
                  <a:pt x="69544" y="3240000"/>
                  <a:pt x="0" y="3170456"/>
                  <a:pt x="0" y="3084670"/>
                </a:cubicBezTo>
                <a:lnTo>
                  <a:pt x="0" y="155330"/>
                </a:lnTo>
                <a:cubicBezTo>
                  <a:pt x="0" y="69544"/>
                  <a:pt x="69544" y="0"/>
                  <a:pt x="15533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2" name="TextBox 31"/>
          <p:cNvSpPr txBox="1"/>
          <p:nvPr/>
        </p:nvSpPr>
        <p:spPr>
          <a:xfrm>
            <a:off x="2843807" y="3585421"/>
            <a:ext cx="1985779" cy="1323439"/>
          </a:xfrm>
          <a:prstGeom prst="rect">
            <a:avLst/>
          </a:prstGeom>
          <a:noFill/>
        </p:spPr>
        <p:txBody>
          <a:bodyPr wrap="square" rtlCol="0">
            <a:spAutoFit/>
          </a:bodyPr>
          <a:lstStyle/>
          <a:p>
            <a:r>
              <a:rPr lang="en-US" altLang="ko-KR" sz="1600" dirty="0" err="1" smtClean="0">
                <a:solidFill>
                  <a:schemeClr val="tx1">
                    <a:lumMod val="75000"/>
                    <a:lumOff val="25000"/>
                  </a:schemeClr>
                </a:solidFill>
                <a:latin typeface="Arial" pitchFamily="34" charset="0"/>
                <a:cs typeface="Arial" pitchFamily="34" charset="0"/>
              </a:rPr>
              <a:t>Khi</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bước</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vào</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phòng</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khách</a:t>
            </a:r>
            <a:r>
              <a:rPr lang="en-US" altLang="ko-KR" sz="1600" dirty="0" smtClean="0">
                <a:solidFill>
                  <a:schemeClr val="tx1">
                    <a:lumMod val="75000"/>
                    <a:lumOff val="25000"/>
                  </a:schemeClr>
                </a:solidFill>
                <a:latin typeface="Arial" pitchFamily="34" charset="0"/>
                <a:cs typeface="Arial" pitchFamily="34" charset="0"/>
              </a:rPr>
              <a:t> , </a:t>
            </a:r>
            <a:r>
              <a:rPr lang="en-US" altLang="ko-KR" sz="1600" dirty="0" err="1" smtClean="0">
                <a:solidFill>
                  <a:schemeClr val="tx1">
                    <a:lumMod val="75000"/>
                    <a:lumOff val="25000"/>
                  </a:schemeClr>
                </a:solidFill>
                <a:latin typeface="Arial" pitchFamily="34" charset="0"/>
                <a:cs typeface="Arial" pitchFamily="34" charset="0"/>
              </a:rPr>
              <a:t>thông</a:t>
            </a:r>
            <a:r>
              <a:rPr lang="en-US" altLang="ko-KR" sz="1600" dirty="0" smtClean="0">
                <a:solidFill>
                  <a:schemeClr val="tx1">
                    <a:lumMod val="75000"/>
                    <a:lumOff val="25000"/>
                  </a:schemeClr>
                </a:solidFill>
                <a:latin typeface="Arial" pitchFamily="34" charset="0"/>
                <a:cs typeface="Arial" pitchFamily="34" charset="0"/>
              </a:rPr>
              <a:t> qua </a:t>
            </a:r>
            <a:r>
              <a:rPr lang="en-US" altLang="ko-KR" sz="1600" dirty="0" err="1" smtClean="0">
                <a:solidFill>
                  <a:schemeClr val="tx1">
                    <a:lumMod val="75000"/>
                    <a:lumOff val="25000"/>
                  </a:schemeClr>
                </a:solidFill>
                <a:latin typeface="Arial" pitchFamily="34" charset="0"/>
                <a:cs typeface="Arial" pitchFamily="34" charset="0"/>
              </a:rPr>
              <a:t>cảm</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biến</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hồng</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ngoại</a:t>
            </a:r>
            <a:r>
              <a:rPr lang="en-US" altLang="ko-KR" sz="1600" dirty="0" smtClean="0">
                <a:solidFill>
                  <a:schemeClr val="tx1">
                    <a:lumMod val="75000"/>
                    <a:lumOff val="25000"/>
                  </a:schemeClr>
                </a:solidFill>
                <a:latin typeface="Arial" pitchFamily="34" charset="0"/>
                <a:cs typeface="Arial" pitchFamily="34" charset="0"/>
              </a:rPr>
              <a:t> , </a:t>
            </a:r>
            <a:r>
              <a:rPr lang="en-US" altLang="ko-KR" sz="1600" dirty="0" err="1" smtClean="0">
                <a:solidFill>
                  <a:schemeClr val="tx1">
                    <a:lumMod val="75000"/>
                    <a:lumOff val="25000"/>
                  </a:schemeClr>
                </a:solidFill>
                <a:latin typeface="Arial" pitchFamily="34" charset="0"/>
                <a:cs typeface="Arial" pitchFamily="34" charset="0"/>
              </a:rPr>
              <a:t>đèn</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sẽ</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tự</a:t>
            </a:r>
            <a:r>
              <a:rPr lang="en-US" altLang="ko-KR" sz="1600" dirty="0" smtClean="0">
                <a:solidFill>
                  <a:schemeClr val="tx1">
                    <a:lumMod val="75000"/>
                    <a:lumOff val="25000"/>
                  </a:schemeClr>
                </a:solidFill>
                <a:latin typeface="Arial" pitchFamily="34" charset="0"/>
                <a:cs typeface="Arial" pitchFamily="34" charset="0"/>
              </a:rPr>
              <a:t> </a:t>
            </a:r>
            <a:r>
              <a:rPr lang="en-US" altLang="ko-KR" sz="1600" dirty="0" err="1" smtClean="0">
                <a:solidFill>
                  <a:schemeClr val="tx1">
                    <a:lumMod val="75000"/>
                    <a:lumOff val="25000"/>
                  </a:schemeClr>
                </a:solidFill>
                <a:latin typeface="Arial" pitchFamily="34" charset="0"/>
                <a:cs typeface="Arial" pitchFamily="34" charset="0"/>
              </a:rPr>
              <a:t>bật</a:t>
            </a:r>
            <a:endParaRPr lang="en-US" altLang="ko-KR" sz="1600" dirty="0">
              <a:solidFill>
                <a:schemeClr val="tx1">
                  <a:lumMod val="75000"/>
                  <a:lumOff val="25000"/>
                </a:schemeClr>
              </a:solidFill>
              <a:latin typeface="Arial" pitchFamily="34" charset="0"/>
              <a:cs typeface="Arial" pitchFamily="34" charset="0"/>
            </a:endParaRPr>
          </a:p>
        </p:txBody>
      </p:sp>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632786069"/>
      </p:ext>
    </p:extLst>
  </p:cSld>
  <p:clrMapOvr>
    <a:masterClrMapping/>
  </p:clrMapOvr>
  <mc:AlternateContent xmlns:mc="http://schemas.openxmlformats.org/markup-compatibility/2006">
    <mc:Choice xmlns:p14="http://schemas.microsoft.com/office/powerpoint/2010/main" Requires="p14">
      <p:transition spd="slow" p14:dur="2000" advTm="528"/>
    </mc:Choice>
    <mc:Fallback>
      <p:transition spd="slow" advTm="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pPr algn="l"/>
            <a:r>
              <a:rPr lang="en-US" altLang="ko-KR" dirty="0"/>
              <a:t>III.CẤU TRÚC VÀ CÁC PHẦN HỆ THỐNG</a:t>
            </a:r>
            <a:endParaRPr lang="ko-KR" altLang="en-US" dirty="0"/>
          </a:p>
        </p:txBody>
      </p:sp>
      <p:sp>
        <p:nvSpPr>
          <p:cNvPr id="5" name="Oval 4"/>
          <p:cNvSpPr/>
          <p:nvPr/>
        </p:nvSpPr>
        <p:spPr>
          <a:xfrm>
            <a:off x="2577982" y="2646679"/>
            <a:ext cx="485364" cy="4853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Oval 5"/>
          <p:cNvSpPr/>
          <p:nvPr/>
        </p:nvSpPr>
        <p:spPr>
          <a:xfrm>
            <a:off x="2796540" y="1771066"/>
            <a:ext cx="485364" cy="485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Rectangle 16"/>
          <p:cNvSpPr/>
          <p:nvPr/>
        </p:nvSpPr>
        <p:spPr>
          <a:xfrm rot="2700000">
            <a:off x="2947684" y="1849639"/>
            <a:ext cx="183076" cy="32822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Parallelogram 15"/>
          <p:cNvSpPr/>
          <p:nvPr/>
        </p:nvSpPr>
        <p:spPr>
          <a:xfrm rot="16200000">
            <a:off x="2687821" y="2743058"/>
            <a:ext cx="265687" cy="287596"/>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9" name="Oval 8"/>
          <p:cNvSpPr/>
          <p:nvPr/>
        </p:nvSpPr>
        <p:spPr>
          <a:xfrm>
            <a:off x="2796540" y="3522291"/>
            <a:ext cx="485364" cy="4853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0" name="Rectangle 9"/>
          <p:cNvSpPr/>
          <p:nvPr/>
        </p:nvSpPr>
        <p:spPr>
          <a:xfrm>
            <a:off x="2918398" y="3651870"/>
            <a:ext cx="241648" cy="22620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Oval 10"/>
          <p:cNvSpPr/>
          <p:nvPr/>
        </p:nvSpPr>
        <p:spPr>
          <a:xfrm>
            <a:off x="5966795" y="2650934"/>
            <a:ext cx="485364" cy="48536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2" name="Oval 11"/>
          <p:cNvSpPr/>
          <p:nvPr/>
        </p:nvSpPr>
        <p:spPr>
          <a:xfrm>
            <a:off x="5718518" y="1775321"/>
            <a:ext cx="485364" cy="4853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3" name="Rectangle 16"/>
          <p:cNvSpPr/>
          <p:nvPr/>
        </p:nvSpPr>
        <p:spPr>
          <a:xfrm rot="2700000">
            <a:off x="5869662" y="1853894"/>
            <a:ext cx="183076" cy="328220"/>
          </a:xfrm>
          <a:custGeom>
            <a:avLst/>
            <a:gdLst/>
            <a:ahLst/>
            <a:cxnLst/>
            <a:rect l="l" t="t" r="r" b="b"/>
            <a:pathLst>
              <a:path w="2232248" h="4001999">
                <a:moveTo>
                  <a:pt x="1116887" y="0"/>
                </a:moveTo>
                <a:cubicBezTo>
                  <a:pt x="1270748" y="4762"/>
                  <a:pt x="1433283" y="120651"/>
                  <a:pt x="1447291" y="308459"/>
                </a:cubicBezTo>
                <a:cubicBezTo>
                  <a:pt x="1483174" y="544979"/>
                  <a:pt x="1283237" y="603082"/>
                  <a:pt x="1339988" y="887363"/>
                </a:cubicBezTo>
                <a:lnTo>
                  <a:pt x="2232248" y="887363"/>
                </a:lnTo>
                <a:lnTo>
                  <a:pt x="2232248" y="1778237"/>
                </a:lnTo>
                <a:cubicBezTo>
                  <a:pt x="1956566" y="1829261"/>
                  <a:pt x="1897086" y="1634366"/>
                  <a:pt x="1663321" y="1669832"/>
                </a:cubicBezTo>
                <a:cubicBezTo>
                  <a:pt x="1475513" y="1683840"/>
                  <a:pt x="1359624" y="1846375"/>
                  <a:pt x="1354862" y="2000236"/>
                </a:cubicBezTo>
                <a:cubicBezTo>
                  <a:pt x="1358037" y="2135389"/>
                  <a:pt x="1477787" y="2334920"/>
                  <a:pt x="1701420" y="2336507"/>
                </a:cubicBezTo>
                <a:cubicBezTo>
                  <a:pt x="1972077" y="2308709"/>
                  <a:pt x="1932339" y="2176007"/>
                  <a:pt x="2232248" y="2187989"/>
                </a:cubicBezTo>
                <a:lnTo>
                  <a:pt x="2232248" y="3119611"/>
                </a:lnTo>
                <a:lnTo>
                  <a:pt x="1303259" y="3119611"/>
                </a:lnTo>
                <a:cubicBezTo>
                  <a:pt x="1289664" y="3424971"/>
                  <a:pt x="1423682" y="3383289"/>
                  <a:pt x="1451633" y="3655441"/>
                </a:cubicBezTo>
                <a:cubicBezTo>
                  <a:pt x="1450046" y="3879074"/>
                  <a:pt x="1250515" y="3998824"/>
                  <a:pt x="1115362" y="4001999"/>
                </a:cubicBezTo>
                <a:cubicBezTo>
                  <a:pt x="961501" y="3997237"/>
                  <a:pt x="798966" y="3881348"/>
                  <a:pt x="784958" y="3693540"/>
                </a:cubicBezTo>
                <a:cubicBezTo>
                  <a:pt x="749282" y="3458385"/>
                  <a:pt x="946712" y="3399594"/>
                  <a:pt x="892811" y="3119611"/>
                </a:cubicBezTo>
                <a:lnTo>
                  <a:pt x="0" y="3119611"/>
                </a:lnTo>
                <a:lnTo>
                  <a:pt x="0" y="2203607"/>
                </a:lnTo>
                <a:cubicBezTo>
                  <a:pt x="285884" y="2145799"/>
                  <a:pt x="343730" y="2346665"/>
                  <a:pt x="580754" y="2310706"/>
                </a:cubicBezTo>
                <a:cubicBezTo>
                  <a:pt x="768562" y="2296698"/>
                  <a:pt x="884451" y="2134163"/>
                  <a:pt x="889213" y="1980302"/>
                </a:cubicBezTo>
                <a:cubicBezTo>
                  <a:pt x="886038" y="1845149"/>
                  <a:pt x="766288" y="1645618"/>
                  <a:pt x="542655" y="1644031"/>
                </a:cubicBezTo>
                <a:cubicBezTo>
                  <a:pt x="268493" y="1672188"/>
                  <a:pt x="312817" y="1807984"/>
                  <a:pt x="0" y="1792208"/>
                </a:cubicBezTo>
                <a:lnTo>
                  <a:pt x="0" y="887363"/>
                </a:lnTo>
                <a:lnTo>
                  <a:pt x="928847" y="887363"/>
                </a:lnTo>
                <a:cubicBezTo>
                  <a:pt x="944034" y="576570"/>
                  <a:pt x="808718" y="620178"/>
                  <a:pt x="780616" y="346558"/>
                </a:cubicBezTo>
                <a:cubicBezTo>
                  <a:pt x="782203" y="122925"/>
                  <a:pt x="981734" y="3175"/>
                  <a:pt x="111688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4" name="Parallelogram 15"/>
          <p:cNvSpPr/>
          <p:nvPr/>
        </p:nvSpPr>
        <p:spPr>
          <a:xfrm rot="16200000">
            <a:off x="6076634" y="2747313"/>
            <a:ext cx="265687" cy="287596"/>
          </a:xfrm>
          <a:custGeom>
            <a:avLst/>
            <a:gdLst/>
            <a:ahLst/>
            <a:cxnLst/>
            <a:rect l="l" t="t" r="r" b="b"/>
            <a:pathLst>
              <a:path w="2993176" h="3240001">
                <a:moveTo>
                  <a:pt x="1299907" y="647892"/>
                </a:moveTo>
                <a:lnTo>
                  <a:pt x="665509" y="1620000"/>
                </a:lnTo>
                <a:lnTo>
                  <a:pt x="1299907" y="2592108"/>
                </a:lnTo>
                <a:lnTo>
                  <a:pt x="634398" y="2592108"/>
                </a:lnTo>
                <a:lnTo>
                  <a:pt x="0" y="1620000"/>
                </a:lnTo>
                <a:lnTo>
                  <a:pt x="634398" y="647892"/>
                </a:lnTo>
                <a:close/>
                <a:moveTo>
                  <a:pt x="2993176" y="1620001"/>
                </a:moveTo>
                <a:lnTo>
                  <a:pt x="1913056" y="3240001"/>
                </a:lnTo>
                <a:lnTo>
                  <a:pt x="1782206" y="3043749"/>
                </a:lnTo>
                <a:lnTo>
                  <a:pt x="1110064" y="3043749"/>
                </a:lnTo>
                <a:cubicBezTo>
                  <a:pt x="1089036" y="3096599"/>
                  <a:pt x="1037333" y="3133759"/>
                  <a:pt x="976952" y="3133759"/>
                </a:cubicBezTo>
                <a:cubicBezTo>
                  <a:pt x="923853" y="3133759"/>
                  <a:pt x="877466" y="3105022"/>
                  <a:pt x="854540" y="3061058"/>
                </a:cubicBezTo>
                <a:lnTo>
                  <a:pt x="302383" y="3169763"/>
                </a:lnTo>
                <a:lnTo>
                  <a:pt x="302383" y="2809723"/>
                </a:lnTo>
                <a:lnTo>
                  <a:pt x="854540" y="2918427"/>
                </a:lnTo>
                <a:cubicBezTo>
                  <a:pt x="877466" y="2874463"/>
                  <a:pt x="923853" y="2845727"/>
                  <a:pt x="976952" y="2845727"/>
                </a:cubicBezTo>
                <a:cubicBezTo>
                  <a:pt x="1037333" y="2845727"/>
                  <a:pt x="1089036" y="2882887"/>
                  <a:pt x="1110064" y="2935737"/>
                </a:cubicBezTo>
                <a:lnTo>
                  <a:pt x="1710190" y="2935737"/>
                </a:lnTo>
                <a:lnTo>
                  <a:pt x="832936" y="1620001"/>
                </a:lnTo>
                <a:lnTo>
                  <a:pt x="191305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Oval 14"/>
          <p:cNvSpPr/>
          <p:nvPr/>
        </p:nvSpPr>
        <p:spPr>
          <a:xfrm>
            <a:off x="5718518" y="3526546"/>
            <a:ext cx="485364" cy="4853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6" name="Rectangle 9"/>
          <p:cNvSpPr/>
          <p:nvPr/>
        </p:nvSpPr>
        <p:spPr>
          <a:xfrm>
            <a:off x="5840376" y="3656125"/>
            <a:ext cx="241648" cy="226204"/>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35" name="Picture Placeholder 34"/>
          <p:cNvPicPr>
            <a:picLocks noGrp="1" noChangeAspect="1"/>
          </p:cNvPicPr>
          <p:nvPr>
            <p:ph type="pic" idx="1"/>
          </p:nvPr>
        </p:nvPicPr>
        <p:blipFill>
          <a:blip r:embed="rId4">
            <a:extLst>
              <a:ext uri="{28A0092B-C50C-407E-A947-70E740481C1C}">
                <a14:useLocalDpi xmlns:a14="http://schemas.microsoft.com/office/drawing/2010/main" val="0"/>
              </a:ext>
            </a:extLst>
          </a:blip>
          <a:srcRect l="27820" r="27820"/>
          <a:stretch>
            <a:fillRect/>
          </a:stretch>
        </p:blipFill>
        <p:spPr/>
      </p:pic>
      <p:sp>
        <p:nvSpPr>
          <p:cNvPr id="37" name="Text Placeholder 2"/>
          <p:cNvSpPr>
            <a:spLocks noGrp="1"/>
          </p:cNvSpPr>
          <p:nvPr>
            <p:ph type="body" sz="quarter" idx="11"/>
          </p:nvPr>
        </p:nvSpPr>
        <p:spPr>
          <a:xfrm>
            <a:off x="758640" y="738623"/>
            <a:ext cx="7560840" cy="288032"/>
          </a:xfrm>
        </p:spPr>
        <p:txBody>
          <a:bodyPr/>
          <a:lstStyle/>
          <a:p>
            <a:pPr algn="l"/>
            <a:r>
              <a:rPr lang="en-US" sz="2400" dirty="0"/>
              <a:t>5</a:t>
            </a:r>
            <a:r>
              <a:rPr lang="en-US" sz="2400" dirty="0" smtClean="0"/>
              <a:t>.CƠ CHẾ </a:t>
            </a:r>
            <a:r>
              <a:rPr lang="en-US" sz="2400" dirty="0" smtClean="0"/>
              <a:t>HOẠT ĐỘNG</a:t>
            </a:r>
            <a:endParaRPr lang="en-US" sz="2400" dirty="0"/>
          </a:p>
        </p:txBody>
      </p:sp>
      <p:pic>
        <p:nvPicPr>
          <p:cNvPr id="17" name="Audio 1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802983080"/>
      </p:ext>
    </p:extLst>
  </p:cSld>
  <p:clrMapOvr>
    <a:masterClrMapping/>
  </p:clrMapOvr>
  <mc:AlternateContent xmlns:mc="http://schemas.openxmlformats.org/markup-compatibility/2006">
    <mc:Choice xmlns:p14="http://schemas.microsoft.com/office/powerpoint/2010/main" Requires="p14">
      <p:transition spd="slow" p14:dur="2000" advTm="709"/>
    </mc:Choice>
    <mc:Fallback>
      <p:transition spd="slow" advTm="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l"/>
            <a:r>
              <a:rPr lang="en-US" altLang="ko-KR" dirty="0" smtClean="0"/>
              <a:t>IV.KẾT QUẢ VÀ MỘT SỐ NHƯỢC ĐIỂM</a:t>
            </a:r>
            <a:endParaRPr lang="ko-KR" altLang="en-US" dirty="0"/>
          </a:p>
        </p:txBody>
      </p:sp>
      <p:sp>
        <p:nvSpPr>
          <p:cNvPr id="4" name="Diamond 3"/>
          <p:cNvSpPr/>
          <p:nvPr/>
        </p:nvSpPr>
        <p:spPr>
          <a:xfrm>
            <a:off x="3895357" y="1594523"/>
            <a:ext cx="1340281" cy="134028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Diamond 4"/>
          <p:cNvSpPr/>
          <p:nvPr/>
        </p:nvSpPr>
        <p:spPr>
          <a:xfrm>
            <a:off x="3895357" y="3057894"/>
            <a:ext cx="1340281" cy="134028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Diamond 5"/>
          <p:cNvSpPr/>
          <p:nvPr/>
        </p:nvSpPr>
        <p:spPr>
          <a:xfrm>
            <a:off x="3150894" y="2322019"/>
            <a:ext cx="1340281" cy="1340281"/>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Diamond 6"/>
          <p:cNvSpPr/>
          <p:nvPr/>
        </p:nvSpPr>
        <p:spPr>
          <a:xfrm>
            <a:off x="4660513" y="2322019"/>
            <a:ext cx="1340281" cy="1340281"/>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Diamond 7"/>
          <p:cNvSpPr/>
          <p:nvPr/>
        </p:nvSpPr>
        <p:spPr>
          <a:xfrm>
            <a:off x="3629566" y="2561355"/>
            <a:ext cx="861609" cy="861609"/>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Diamond 8"/>
          <p:cNvSpPr/>
          <p:nvPr/>
        </p:nvSpPr>
        <p:spPr>
          <a:xfrm>
            <a:off x="4134693" y="3057894"/>
            <a:ext cx="861609" cy="861609"/>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Diamond 9"/>
          <p:cNvSpPr/>
          <p:nvPr/>
        </p:nvSpPr>
        <p:spPr>
          <a:xfrm>
            <a:off x="4660513" y="2561355"/>
            <a:ext cx="861609" cy="861609"/>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Diamond 10"/>
          <p:cNvSpPr/>
          <p:nvPr/>
        </p:nvSpPr>
        <p:spPr>
          <a:xfrm>
            <a:off x="4134693" y="2073195"/>
            <a:ext cx="861609" cy="861609"/>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430969" y="2776982"/>
            <a:ext cx="2592287" cy="923330"/>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THIẾT KẾ THÀNH CÔNG GIAO DIỆN WEB</a:t>
            </a:r>
            <a:endParaRPr lang="ko-KR" altLang="en-US" dirty="0">
              <a:solidFill>
                <a:schemeClr val="tx1">
                  <a:lumMod val="75000"/>
                  <a:lumOff val="25000"/>
                </a:schemeClr>
              </a:solidFill>
              <a:cs typeface="Arial" pitchFamily="34" charset="0"/>
            </a:endParaRPr>
          </a:p>
        </p:txBody>
      </p:sp>
      <p:sp>
        <p:nvSpPr>
          <p:cNvPr id="22" name="TextBox 21"/>
          <p:cNvSpPr txBox="1"/>
          <p:nvPr/>
        </p:nvSpPr>
        <p:spPr>
          <a:xfrm>
            <a:off x="1115616" y="1633807"/>
            <a:ext cx="2592287" cy="646331"/>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HOÀN TẤT MÔ HÌNH CỦA SMARTHOME</a:t>
            </a:r>
            <a:endParaRPr lang="ko-KR" altLang="en-US" dirty="0">
              <a:solidFill>
                <a:schemeClr val="tx1">
                  <a:lumMod val="75000"/>
                  <a:lumOff val="25000"/>
                </a:schemeClr>
              </a:solidFill>
              <a:cs typeface="Arial" pitchFamily="34" charset="0"/>
            </a:endParaRPr>
          </a:p>
        </p:txBody>
      </p:sp>
      <p:sp>
        <p:nvSpPr>
          <p:cNvPr id="25" name="TextBox 24"/>
          <p:cNvSpPr txBox="1"/>
          <p:nvPr/>
        </p:nvSpPr>
        <p:spPr>
          <a:xfrm>
            <a:off x="3840392" y="2668994"/>
            <a:ext cx="555188" cy="646331"/>
          </a:xfrm>
          <a:prstGeom prst="rect">
            <a:avLst/>
          </a:prstGeom>
          <a:noFill/>
        </p:spPr>
        <p:txBody>
          <a:bodyPr wrap="square" rtlCol="0">
            <a:spAutoFit/>
          </a:bodyPr>
          <a:lstStyle/>
          <a:p>
            <a:pPr algn="ctr"/>
            <a:r>
              <a:rPr lang="en-US" altLang="ko-KR" sz="3600" b="1" dirty="0">
                <a:solidFill>
                  <a:schemeClr val="accent4"/>
                </a:solidFill>
                <a:cs typeface="Arial" pitchFamily="34" charset="0"/>
              </a:rPr>
              <a:t>B</a:t>
            </a:r>
            <a:endParaRPr lang="ko-KR" altLang="en-US" sz="3600" b="1" dirty="0">
              <a:solidFill>
                <a:schemeClr val="accent4"/>
              </a:solidFill>
              <a:cs typeface="Arial" pitchFamily="34" charset="0"/>
            </a:endParaRPr>
          </a:p>
        </p:txBody>
      </p:sp>
      <p:sp>
        <p:nvSpPr>
          <p:cNvPr id="26" name="TextBox 25"/>
          <p:cNvSpPr txBox="1"/>
          <p:nvPr/>
        </p:nvSpPr>
        <p:spPr>
          <a:xfrm>
            <a:off x="4782695" y="2668994"/>
            <a:ext cx="555188" cy="646331"/>
          </a:xfrm>
          <a:prstGeom prst="rect">
            <a:avLst/>
          </a:prstGeom>
          <a:noFill/>
        </p:spPr>
        <p:txBody>
          <a:bodyPr wrap="square" rtlCol="0">
            <a:spAutoFit/>
          </a:bodyPr>
          <a:lstStyle/>
          <a:p>
            <a:pPr algn="ctr"/>
            <a:r>
              <a:rPr lang="en-US" altLang="ko-KR" sz="3600" b="1" dirty="0">
                <a:solidFill>
                  <a:schemeClr val="accent3"/>
                </a:solidFill>
                <a:cs typeface="Arial" pitchFamily="34" charset="0"/>
              </a:rPr>
              <a:t>D</a:t>
            </a:r>
            <a:endParaRPr lang="ko-KR" altLang="en-US" sz="3600" b="1" dirty="0">
              <a:solidFill>
                <a:schemeClr val="accent3"/>
              </a:solidFill>
              <a:cs typeface="Arial" pitchFamily="34" charset="0"/>
            </a:endParaRPr>
          </a:p>
        </p:txBody>
      </p:sp>
      <p:sp>
        <p:nvSpPr>
          <p:cNvPr id="27" name="TextBox 26"/>
          <p:cNvSpPr txBox="1"/>
          <p:nvPr/>
        </p:nvSpPr>
        <p:spPr>
          <a:xfrm>
            <a:off x="4282672" y="3138619"/>
            <a:ext cx="555188" cy="646331"/>
          </a:xfrm>
          <a:prstGeom prst="rect">
            <a:avLst/>
          </a:prstGeom>
          <a:noFill/>
        </p:spPr>
        <p:txBody>
          <a:bodyPr wrap="square" rtlCol="0">
            <a:spAutoFit/>
          </a:bodyPr>
          <a:lstStyle/>
          <a:p>
            <a:pPr algn="ctr"/>
            <a:r>
              <a:rPr lang="en-US" altLang="ko-KR" sz="3600" b="1" dirty="0">
                <a:solidFill>
                  <a:schemeClr val="accent2"/>
                </a:solidFill>
                <a:cs typeface="Arial" pitchFamily="34" charset="0"/>
              </a:rPr>
              <a:t>C</a:t>
            </a:r>
            <a:endParaRPr lang="ko-KR" altLang="en-US" sz="3600" b="1" dirty="0">
              <a:solidFill>
                <a:schemeClr val="accent2"/>
              </a:solidFill>
              <a:cs typeface="Arial" pitchFamily="34" charset="0"/>
            </a:endParaRPr>
          </a:p>
        </p:txBody>
      </p:sp>
      <p:sp>
        <p:nvSpPr>
          <p:cNvPr id="28" name="TextBox 27"/>
          <p:cNvSpPr txBox="1"/>
          <p:nvPr/>
        </p:nvSpPr>
        <p:spPr>
          <a:xfrm>
            <a:off x="4282672" y="2202748"/>
            <a:ext cx="555188" cy="646331"/>
          </a:xfrm>
          <a:prstGeom prst="rect">
            <a:avLst/>
          </a:prstGeom>
          <a:noFill/>
        </p:spPr>
        <p:txBody>
          <a:bodyPr wrap="square" rtlCol="0">
            <a:spAutoFit/>
          </a:bodyPr>
          <a:lstStyle/>
          <a:p>
            <a:pPr algn="ctr"/>
            <a:r>
              <a:rPr lang="en-US" altLang="ko-KR" sz="3600" b="1" dirty="0">
                <a:solidFill>
                  <a:schemeClr val="accent1"/>
                </a:solidFill>
                <a:cs typeface="Arial" pitchFamily="34" charset="0"/>
              </a:rPr>
              <a:t>A</a:t>
            </a:r>
            <a:endParaRPr lang="ko-KR" altLang="en-US" sz="3600" b="1" dirty="0">
              <a:solidFill>
                <a:schemeClr val="accent1"/>
              </a:solidFill>
              <a:cs typeface="Arial" pitchFamily="34" charset="0"/>
            </a:endParaRPr>
          </a:p>
        </p:txBody>
      </p:sp>
      <p:sp>
        <p:nvSpPr>
          <p:cNvPr id="29" name="Text Placeholder 2"/>
          <p:cNvSpPr>
            <a:spLocks noGrp="1"/>
          </p:cNvSpPr>
          <p:nvPr>
            <p:ph type="body" sz="quarter" idx="11"/>
          </p:nvPr>
        </p:nvSpPr>
        <p:spPr>
          <a:xfrm>
            <a:off x="758640" y="738623"/>
            <a:ext cx="7560840" cy="288032"/>
          </a:xfrm>
        </p:spPr>
        <p:txBody>
          <a:bodyPr/>
          <a:lstStyle/>
          <a:p>
            <a:pPr algn="l"/>
            <a:r>
              <a:rPr lang="en-US" sz="2400" dirty="0" smtClean="0"/>
              <a:t>1.KẾT QUẢ ĐẠT ĐƯỢC</a:t>
            </a:r>
            <a:endParaRPr lang="en-US" sz="2400" dirty="0"/>
          </a:p>
        </p:txBody>
      </p:sp>
      <p:sp>
        <p:nvSpPr>
          <p:cNvPr id="30" name="TextBox 29"/>
          <p:cNvSpPr txBox="1"/>
          <p:nvPr/>
        </p:nvSpPr>
        <p:spPr>
          <a:xfrm>
            <a:off x="1239569" y="3934982"/>
            <a:ext cx="2592287" cy="646331"/>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THIẾT KẾ HỆ THỐNG CỬA CUỐN TỰ ĐỘNG</a:t>
            </a:r>
            <a:endParaRPr lang="ko-KR" altLang="en-US" dirty="0">
              <a:solidFill>
                <a:schemeClr val="tx1">
                  <a:lumMod val="75000"/>
                  <a:lumOff val="25000"/>
                </a:schemeClr>
              </a:solidFill>
              <a:cs typeface="Arial" pitchFamily="34" charset="0"/>
            </a:endParaRPr>
          </a:p>
        </p:txBody>
      </p:sp>
      <p:sp>
        <p:nvSpPr>
          <p:cNvPr id="31" name="TextBox 30"/>
          <p:cNvSpPr txBox="1"/>
          <p:nvPr/>
        </p:nvSpPr>
        <p:spPr>
          <a:xfrm>
            <a:off x="6004619" y="1628139"/>
            <a:ext cx="2592287" cy="646331"/>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THIẾT KÊ HỆ THỐNG CỬA RA VÀO</a:t>
            </a:r>
            <a:endParaRPr lang="ko-KR" altLang="en-US" dirty="0">
              <a:solidFill>
                <a:schemeClr val="tx1">
                  <a:lumMod val="75000"/>
                  <a:lumOff val="25000"/>
                </a:schemeClr>
              </a:solidFill>
              <a:cs typeface="Arial" pitchFamily="34" charset="0"/>
            </a:endParaRPr>
          </a:p>
        </p:txBody>
      </p:sp>
      <p:sp>
        <p:nvSpPr>
          <p:cNvPr id="32" name="TextBox 31"/>
          <p:cNvSpPr txBox="1"/>
          <p:nvPr/>
        </p:nvSpPr>
        <p:spPr>
          <a:xfrm>
            <a:off x="6107739" y="2778538"/>
            <a:ext cx="2592287" cy="646331"/>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ĐIỀU KHIỂN THIẾT BỊ QUA WEB</a:t>
            </a:r>
            <a:endParaRPr lang="ko-KR" altLang="en-US" dirty="0">
              <a:solidFill>
                <a:schemeClr val="tx1">
                  <a:lumMod val="75000"/>
                  <a:lumOff val="25000"/>
                </a:schemeClr>
              </a:solidFill>
              <a:cs typeface="Arial" pitchFamily="34" charset="0"/>
            </a:endParaRPr>
          </a:p>
        </p:txBody>
      </p:sp>
      <p:sp>
        <p:nvSpPr>
          <p:cNvPr id="33" name="TextBox 32"/>
          <p:cNvSpPr txBox="1"/>
          <p:nvPr/>
        </p:nvSpPr>
        <p:spPr>
          <a:xfrm>
            <a:off x="6107739" y="3866215"/>
            <a:ext cx="2592287" cy="923330"/>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THIẾT KẾ HỆ THỐNG CHIẾU SÁNG THÔNG MINH</a:t>
            </a:r>
            <a:endParaRPr lang="ko-KR" altLang="en-US" dirty="0">
              <a:solidFill>
                <a:schemeClr val="tx1">
                  <a:lumMod val="75000"/>
                  <a:lumOff val="25000"/>
                </a:schemeClr>
              </a:solidFill>
              <a:cs typeface="Arial" pitchFamily="34" charset="0"/>
            </a:endParaRPr>
          </a:p>
        </p:txBody>
      </p:sp>
      <p:sp>
        <p:nvSpPr>
          <p:cNvPr id="24" name="5-Point Star 23"/>
          <p:cNvSpPr/>
          <p:nvPr/>
        </p:nvSpPr>
        <p:spPr>
          <a:xfrm>
            <a:off x="273274" y="1628138"/>
            <a:ext cx="914400" cy="571559"/>
          </a:xfrm>
          <a:prstGeom prst="star5">
            <a:avLst/>
          </a:prstGeom>
          <a:solidFill>
            <a:srgbClr val="9AD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5-Point Star 33"/>
          <p:cNvSpPr/>
          <p:nvPr/>
        </p:nvSpPr>
        <p:spPr>
          <a:xfrm>
            <a:off x="-79703" y="2851405"/>
            <a:ext cx="619255" cy="728457"/>
          </a:xfrm>
          <a:prstGeom prst="star5">
            <a:avLst/>
          </a:prstGeom>
          <a:solidFill>
            <a:srgbClr val="9AD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5-Point Star 34"/>
          <p:cNvSpPr/>
          <p:nvPr/>
        </p:nvSpPr>
        <p:spPr>
          <a:xfrm>
            <a:off x="430969" y="3919503"/>
            <a:ext cx="914400" cy="571559"/>
          </a:xfrm>
          <a:prstGeom prst="star5">
            <a:avLst/>
          </a:prstGeom>
          <a:solidFill>
            <a:srgbClr val="9AD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5-Point Star 35"/>
          <p:cNvSpPr/>
          <p:nvPr/>
        </p:nvSpPr>
        <p:spPr>
          <a:xfrm>
            <a:off x="5210320" y="1637266"/>
            <a:ext cx="914400" cy="571559"/>
          </a:xfrm>
          <a:prstGeom prst="star5">
            <a:avLst/>
          </a:prstGeom>
          <a:solidFill>
            <a:srgbClr val="9AD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5-Point Star 36"/>
          <p:cNvSpPr/>
          <p:nvPr/>
        </p:nvSpPr>
        <p:spPr>
          <a:xfrm>
            <a:off x="8596906" y="2743766"/>
            <a:ext cx="546772" cy="571559"/>
          </a:xfrm>
          <a:prstGeom prst="star5">
            <a:avLst/>
          </a:prstGeom>
          <a:solidFill>
            <a:srgbClr val="9AD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5-Point Star 37"/>
          <p:cNvSpPr/>
          <p:nvPr/>
        </p:nvSpPr>
        <p:spPr>
          <a:xfrm>
            <a:off x="5150976" y="3880119"/>
            <a:ext cx="914400" cy="779863"/>
          </a:xfrm>
          <a:prstGeom prst="star5">
            <a:avLst/>
          </a:prstGeom>
          <a:solidFill>
            <a:srgbClr val="9AD3E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985342595"/>
      </p:ext>
    </p:extLst>
  </p:cSld>
  <p:clrMapOvr>
    <a:masterClrMapping/>
  </p:clrMapOvr>
  <mc:AlternateContent xmlns:mc="http://schemas.openxmlformats.org/markup-compatibility/2006">
    <mc:Choice xmlns:p14="http://schemas.microsoft.com/office/powerpoint/2010/main" Requires="p14">
      <p:transition spd="slow" p14:dur="2000" advTm="37641"/>
    </mc:Choice>
    <mc:Fallback>
      <p:transition spd="slow" advTm="376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pPr algn="l"/>
            <a:r>
              <a:rPr lang="en-US" altLang="ko-KR" dirty="0" smtClean="0"/>
              <a:t>IV.KẾT QUẢ VÀ MỘT SỐ NHƯỢC ĐIỂM</a:t>
            </a:r>
            <a:endParaRPr lang="ko-KR" altLang="en-US" dirty="0"/>
          </a:p>
        </p:txBody>
      </p:sp>
      <p:sp>
        <p:nvSpPr>
          <p:cNvPr id="4" name="Diamond 3"/>
          <p:cNvSpPr/>
          <p:nvPr/>
        </p:nvSpPr>
        <p:spPr>
          <a:xfrm>
            <a:off x="3895357" y="1594523"/>
            <a:ext cx="1340281" cy="1340281"/>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5" name="Diamond 4"/>
          <p:cNvSpPr/>
          <p:nvPr/>
        </p:nvSpPr>
        <p:spPr>
          <a:xfrm>
            <a:off x="3895357" y="3057894"/>
            <a:ext cx="1340281" cy="1340281"/>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Diamond 5"/>
          <p:cNvSpPr/>
          <p:nvPr/>
        </p:nvSpPr>
        <p:spPr>
          <a:xfrm>
            <a:off x="3150894" y="2322019"/>
            <a:ext cx="1340281" cy="1340281"/>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Diamond 6"/>
          <p:cNvSpPr/>
          <p:nvPr/>
        </p:nvSpPr>
        <p:spPr>
          <a:xfrm>
            <a:off x="4660513" y="2322019"/>
            <a:ext cx="1340281" cy="1340281"/>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Diamond 7"/>
          <p:cNvSpPr/>
          <p:nvPr/>
        </p:nvSpPr>
        <p:spPr>
          <a:xfrm>
            <a:off x="3629566" y="2561355"/>
            <a:ext cx="861609" cy="861609"/>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Diamond 8"/>
          <p:cNvSpPr/>
          <p:nvPr/>
        </p:nvSpPr>
        <p:spPr>
          <a:xfrm>
            <a:off x="4134693" y="3057894"/>
            <a:ext cx="861609" cy="861609"/>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Diamond 9"/>
          <p:cNvSpPr/>
          <p:nvPr/>
        </p:nvSpPr>
        <p:spPr>
          <a:xfrm>
            <a:off x="4660513" y="2561355"/>
            <a:ext cx="861609" cy="861609"/>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 name="Diamond 10"/>
          <p:cNvSpPr/>
          <p:nvPr/>
        </p:nvSpPr>
        <p:spPr>
          <a:xfrm>
            <a:off x="4134693" y="2073195"/>
            <a:ext cx="861609" cy="861609"/>
          </a:xfrm>
          <a:prstGeom prst="diamond">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TextBox 15"/>
          <p:cNvSpPr txBox="1"/>
          <p:nvPr/>
        </p:nvSpPr>
        <p:spPr>
          <a:xfrm>
            <a:off x="418271" y="1925749"/>
            <a:ext cx="2592287" cy="923330"/>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CẢM BIẾN HỒNG NGOẠI PHẠM VI QUÉT &lt;100 </a:t>
            </a:r>
            <a:r>
              <a:rPr lang="en-US" altLang="ko-KR" dirty="0" err="1" smtClean="0">
                <a:solidFill>
                  <a:schemeClr val="tx1">
                    <a:lumMod val="75000"/>
                    <a:lumOff val="25000"/>
                  </a:schemeClr>
                </a:solidFill>
                <a:cs typeface="Arial" pitchFamily="34" charset="0"/>
              </a:rPr>
              <a:t>độ</a:t>
            </a:r>
            <a:endParaRPr lang="ko-KR" altLang="en-US" dirty="0">
              <a:solidFill>
                <a:schemeClr val="tx1">
                  <a:lumMod val="75000"/>
                  <a:lumOff val="25000"/>
                </a:schemeClr>
              </a:solidFill>
              <a:cs typeface="Arial" pitchFamily="34" charset="0"/>
            </a:endParaRPr>
          </a:p>
        </p:txBody>
      </p:sp>
      <p:sp>
        <p:nvSpPr>
          <p:cNvPr id="22" name="TextBox 21"/>
          <p:cNvSpPr txBox="1"/>
          <p:nvPr/>
        </p:nvSpPr>
        <p:spPr>
          <a:xfrm>
            <a:off x="6156176" y="1651618"/>
            <a:ext cx="2592287" cy="646331"/>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TÍNH BẢO MẬT CỦA SẢN PHẨM KÉM</a:t>
            </a:r>
            <a:endParaRPr lang="ko-KR" altLang="en-US" dirty="0">
              <a:solidFill>
                <a:schemeClr val="tx1">
                  <a:lumMod val="75000"/>
                  <a:lumOff val="25000"/>
                </a:schemeClr>
              </a:solidFill>
              <a:cs typeface="Arial" pitchFamily="34" charset="0"/>
            </a:endParaRPr>
          </a:p>
        </p:txBody>
      </p:sp>
      <p:sp>
        <p:nvSpPr>
          <p:cNvPr id="25" name="TextBox 24"/>
          <p:cNvSpPr txBox="1"/>
          <p:nvPr/>
        </p:nvSpPr>
        <p:spPr>
          <a:xfrm>
            <a:off x="3840392" y="2668994"/>
            <a:ext cx="555188" cy="646331"/>
          </a:xfrm>
          <a:prstGeom prst="rect">
            <a:avLst/>
          </a:prstGeom>
          <a:noFill/>
        </p:spPr>
        <p:txBody>
          <a:bodyPr wrap="square" rtlCol="0">
            <a:spAutoFit/>
          </a:bodyPr>
          <a:lstStyle/>
          <a:p>
            <a:pPr algn="ctr"/>
            <a:r>
              <a:rPr lang="en-US" altLang="ko-KR" sz="3600" b="1" dirty="0">
                <a:solidFill>
                  <a:srgbClr val="92D050"/>
                </a:solidFill>
                <a:cs typeface="Arial" pitchFamily="34" charset="0"/>
              </a:rPr>
              <a:t>F</a:t>
            </a:r>
            <a:endParaRPr lang="ko-KR" altLang="en-US" sz="3600" b="1" dirty="0">
              <a:solidFill>
                <a:srgbClr val="92D050"/>
              </a:solidFill>
              <a:cs typeface="Arial" pitchFamily="34" charset="0"/>
            </a:endParaRPr>
          </a:p>
        </p:txBody>
      </p:sp>
      <p:sp>
        <p:nvSpPr>
          <p:cNvPr id="26" name="TextBox 25"/>
          <p:cNvSpPr txBox="1"/>
          <p:nvPr/>
        </p:nvSpPr>
        <p:spPr>
          <a:xfrm>
            <a:off x="4782695" y="2668994"/>
            <a:ext cx="555188" cy="646331"/>
          </a:xfrm>
          <a:prstGeom prst="rect">
            <a:avLst/>
          </a:prstGeom>
          <a:noFill/>
        </p:spPr>
        <p:txBody>
          <a:bodyPr wrap="square" rtlCol="0">
            <a:spAutoFit/>
          </a:bodyPr>
          <a:lstStyle/>
          <a:p>
            <a:pPr algn="ctr"/>
            <a:r>
              <a:rPr lang="en-US" altLang="ko-KR" sz="3600" b="1" dirty="0">
                <a:solidFill>
                  <a:schemeClr val="accent3"/>
                </a:solidFill>
                <a:cs typeface="Arial" pitchFamily="34" charset="0"/>
              </a:rPr>
              <a:t>H</a:t>
            </a:r>
            <a:endParaRPr lang="ko-KR" altLang="en-US" sz="3600" b="1" dirty="0">
              <a:solidFill>
                <a:schemeClr val="accent3"/>
              </a:solidFill>
              <a:cs typeface="Arial" pitchFamily="34" charset="0"/>
            </a:endParaRPr>
          </a:p>
        </p:txBody>
      </p:sp>
      <p:sp>
        <p:nvSpPr>
          <p:cNvPr id="27" name="TextBox 26"/>
          <p:cNvSpPr txBox="1"/>
          <p:nvPr/>
        </p:nvSpPr>
        <p:spPr>
          <a:xfrm>
            <a:off x="4282672" y="3138619"/>
            <a:ext cx="555188" cy="646331"/>
          </a:xfrm>
          <a:prstGeom prst="rect">
            <a:avLst/>
          </a:prstGeom>
          <a:noFill/>
        </p:spPr>
        <p:txBody>
          <a:bodyPr wrap="square" rtlCol="0">
            <a:spAutoFit/>
          </a:bodyPr>
          <a:lstStyle/>
          <a:p>
            <a:pPr algn="ctr"/>
            <a:r>
              <a:rPr lang="en-US" altLang="ko-KR" sz="3600" b="1" dirty="0" smtClean="0">
                <a:solidFill>
                  <a:schemeClr val="accent6">
                    <a:lumMod val="50000"/>
                  </a:schemeClr>
                </a:solidFill>
                <a:cs typeface="Arial" pitchFamily="34" charset="0"/>
              </a:rPr>
              <a:t>G</a:t>
            </a:r>
            <a:endParaRPr lang="ko-KR" altLang="en-US" sz="3600" b="1" dirty="0">
              <a:solidFill>
                <a:schemeClr val="accent6">
                  <a:lumMod val="50000"/>
                </a:schemeClr>
              </a:solidFill>
              <a:cs typeface="Arial" pitchFamily="34" charset="0"/>
            </a:endParaRPr>
          </a:p>
        </p:txBody>
      </p:sp>
      <p:sp>
        <p:nvSpPr>
          <p:cNvPr id="28" name="TextBox 27"/>
          <p:cNvSpPr txBox="1"/>
          <p:nvPr/>
        </p:nvSpPr>
        <p:spPr>
          <a:xfrm>
            <a:off x="4282672" y="2202748"/>
            <a:ext cx="555188" cy="646331"/>
          </a:xfrm>
          <a:prstGeom prst="rect">
            <a:avLst/>
          </a:prstGeom>
          <a:noFill/>
        </p:spPr>
        <p:txBody>
          <a:bodyPr wrap="square" rtlCol="0">
            <a:spAutoFit/>
          </a:bodyPr>
          <a:lstStyle/>
          <a:p>
            <a:pPr algn="ctr"/>
            <a:r>
              <a:rPr lang="en-US" altLang="ko-KR" sz="3600" b="1" dirty="0">
                <a:solidFill>
                  <a:srgbClr val="FF0000"/>
                </a:solidFill>
                <a:cs typeface="Arial" pitchFamily="34" charset="0"/>
              </a:rPr>
              <a:t>E</a:t>
            </a:r>
            <a:endParaRPr lang="ko-KR" altLang="en-US" sz="3600" b="1" dirty="0">
              <a:solidFill>
                <a:srgbClr val="FF0000"/>
              </a:solidFill>
              <a:cs typeface="Arial" pitchFamily="34" charset="0"/>
            </a:endParaRPr>
          </a:p>
        </p:txBody>
      </p:sp>
      <p:sp>
        <p:nvSpPr>
          <p:cNvPr id="29" name="Text Placeholder 2"/>
          <p:cNvSpPr>
            <a:spLocks noGrp="1"/>
          </p:cNvSpPr>
          <p:nvPr>
            <p:ph type="body" sz="quarter" idx="11"/>
          </p:nvPr>
        </p:nvSpPr>
        <p:spPr>
          <a:xfrm>
            <a:off x="758640" y="738623"/>
            <a:ext cx="7560840" cy="288032"/>
          </a:xfrm>
        </p:spPr>
        <p:txBody>
          <a:bodyPr/>
          <a:lstStyle/>
          <a:p>
            <a:pPr algn="l"/>
            <a:r>
              <a:rPr lang="en-US" sz="2400" dirty="0" smtClean="0"/>
              <a:t>2.MỘT SỐ NHƯỢC ĐIỂM</a:t>
            </a:r>
            <a:endParaRPr lang="en-US" sz="2400" dirty="0"/>
          </a:p>
        </p:txBody>
      </p:sp>
      <p:sp>
        <p:nvSpPr>
          <p:cNvPr id="30" name="TextBox 29"/>
          <p:cNvSpPr txBox="1"/>
          <p:nvPr/>
        </p:nvSpPr>
        <p:spPr>
          <a:xfrm>
            <a:off x="5868144" y="3936484"/>
            <a:ext cx="2592287" cy="646331"/>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HỆ THỐNG RÈM CUỐN CÒN SƠ SÀI</a:t>
            </a:r>
            <a:endParaRPr lang="ko-KR" altLang="en-US" dirty="0">
              <a:solidFill>
                <a:schemeClr val="tx1">
                  <a:lumMod val="75000"/>
                  <a:lumOff val="25000"/>
                </a:schemeClr>
              </a:solidFill>
              <a:cs typeface="Arial" pitchFamily="34" charset="0"/>
            </a:endParaRPr>
          </a:p>
        </p:txBody>
      </p:sp>
      <p:sp>
        <p:nvSpPr>
          <p:cNvPr id="39" name="TextBox 38"/>
          <p:cNvSpPr txBox="1"/>
          <p:nvPr/>
        </p:nvSpPr>
        <p:spPr>
          <a:xfrm>
            <a:off x="1153371" y="3936484"/>
            <a:ext cx="2592287" cy="923330"/>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XUẤT HIỆN SAI SỐ, ĐỘ CHÍNH XÁC CHƯA CAO</a:t>
            </a:r>
            <a:endParaRPr lang="ko-KR" altLang="en-US" dirty="0">
              <a:solidFill>
                <a:schemeClr val="tx1">
                  <a:lumMod val="75000"/>
                  <a:lumOff val="25000"/>
                </a:schemeClr>
              </a:solidFill>
              <a:cs typeface="Arial" pitchFamily="34" charset="0"/>
            </a:endParaRPr>
          </a:p>
        </p:txBody>
      </p:sp>
      <p:sp>
        <p:nvSpPr>
          <p:cNvPr id="40" name="TextBox 39"/>
          <p:cNvSpPr txBox="1"/>
          <p:nvPr/>
        </p:nvSpPr>
        <p:spPr>
          <a:xfrm>
            <a:off x="6300191" y="2560916"/>
            <a:ext cx="2592287" cy="923330"/>
          </a:xfrm>
          <a:prstGeom prst="rect">
            <a:avLst/>
          </a:prstGeom>
          <a:noFill/>
        </p:spPr>
        <p:txBody>
          <a:bodyPr wrap="square" rtlCol="0">
            <a:spAutoFit/>
          </a:bodyPr>
          <a:lstStyle/>
          <a:p>
            <a:r>
              <a:rPr lang="en-US" altLang="ko-KR" dirty="0" smtClean="0">
                <a:solidFill>
                  <a:schemeClr val="tx1">
                    <a:lumMod val="75000"/>
                    <a:lumOff val="25000"/>
                  </a:schemeClr>
                </a:solidFill>
                <a:cs typeface="Arial" pitchFamily="34" charset="0"/>
              </a:rPr>
              <a:t>CHỨC NĂNG CHỈ ĐÁP ỨNG ĐƯỢC Ở MỨC NGHIÊN CỨU</a:t>
            </a:r>
            <a:endParaRPr lang="ko-KR" altLang="en-US" dirty="0">
              <a:solidFill>
                <a:schemeClr val="tx1">
                  <a:lumMod val="75000"/>
                  <a:lumOff val="25000"/>
                </a:schemeClr>
              </a:solidFill>
              <a:cs typeface="Arial" pitchFamily="34" charset="0"/>
            </a:endParaRPr>
          </a:p>
        </p:txBody>
      </p:sp>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863973581"/>
      </p:ext>
    </p:extLst>
  </p:cSld>
  <p:clrMapOvr>
    <a:masterClrMapping/>
  </p:clrMapOvr>
  <mc:AlternateContent xmlns:mc="http://schemas.openxmlformats.org/markup-compatibility/2006">
    <mc:Choice xmlns:p14="http://schemas.microsoft.com/office/powerpoint/2010/main" Requires="p14">
      <p:transition spd="slow" p14:dur="2000" advTm="44626"/>
    </mc:Choice>
    <mc:Fallback>
      <p:transition spd="slow" advTm="446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pPr algn="l"/>
            <a:r>
              <a:rPr lang="en-US" altLang="ko-KR" dirty="0" smtClean="0"/>
              <a:t>V.KẾT LUẬN VÀ HƯỚNG PHÁT TRIỂN</a:t>
            </a:r>
            <a:endParaRPr lang="ko-KR" altLang="en-US" dirty="0"/>
          </a:p>
        </p:txBody>
      </p:sp>
      <p:sp>
        <p:nvSpPr>
          <p:cNvPr id="3" name="Text Placeholder 2"/>
          <p:cNvSpPr>
            <a:spLocks noGrp="1"/>
          </p:cNvSpPr>
          <p:nvPr>
            <p:ph type="body" sz="quarter" idx="11"/>
          </p:nvPr>
        </p:nvSpPr>
        <p:spPr>
          <a:xfrm>
            <a:off x="1077892" y="905243"/>
            <a:ext cx="7560840" cy="288032"/>
          </a:xfrm>
        </p:spPr>
        <p:txBody>
          <a:bodyPr/>
          <a:lstStyle/>
          <a:p>
            <a:pPr algn="l"/>
            <a:r>
              <a:rPr lang="en-US" sz="2400" dirty="0" smtClean="0"/>
              <a:t>1.KẾT LUẬN</a:t>
            </a:r>
            <a:endParaRPr lang="en-US" sz="2400" dirty="0"/>
          </a:p>
        </p:txBody>
      </p:sp>
      <p:sp>
        <p:nvSpPr>
          <p:cNvPr id="10" name="Rectangle 9"/>
          <p:cNvSpPr/>
          <p:nvPr/>
        </p:nvSpPr>
        <p:spPr>
          <a:xfrm>
            <a:off x="1557241" y="737523"/>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1187624" y="1563638"/>
            <a:ext cx="6984777" cy="3046988"/>
          </a:xfrm>
          <a:prstGeom prst="rect">
            <a:avLst/>
          </a:prstGeom>
          <a:noFill/>
        </p:spPr>
        <p:txBody>
          <a:bodyPr wrap="square" rtlCol="0">
            <a:spAutoFit/>
          </a:bodyPr>
          <a:lstStyle/>
          <a:p>
            <a:r>
              <a:rPr lang="en-US" sz="2400" dirty="0" smtClean="0"/>
              <a:t>Qua </a:t>
            </a:r>
            <a:r>
              <a:rPr lang="en-US" sz="2400" dirty="0" err="1" smtClean="0"/>
              <a:t>cả</a:t>
            </a:r>
            <a:r>
              <a:rPr lang="en-US" sz="2400" dirty="0" smtClean="0"/>
              <a:t> </a:t>
            </a:r>
            <a:r>
              <a:rPr lang="en-US" sz="2400" dirty="0" err="1" smtClean="0"/>
              <a:t>khóa</a:t>
            </a:r>
            <a:r>
              <a:rPr lang="en-US" sz="2400" dirty="0" smtClean="0"/>
              <a:t> </a:t>
            </a:r>
            <a:r>
              <a:rPr lang="en-US" sz="2400" dirty="0" err="1" smtClean="0"/>
              <a:t>học</a:t>
            </a:r>
            <a:r>
              <a:rPr lang="en-US" sz="2400" dirty="0" smtClean="0"/>
              <a:t> </a:t>
            </a:r>
            <a:r>
              <a:rPr lang="en-US" sz="2400" dirty="0" err="1" smtClean="0"/>
              <a:t>và</a:t>
            </a:r>
            <a:r>
              <a:rPr lang="en-US" sz="2400" dirty="0" smtClean="0"/>
              <a:t> </a:t>
            </a:r>
            <a:r>
              <a:rPr lang="en-US" sz="2400" dirty="0" err="1" smtClean="0"/>
              <a:t>đồ</a:t>
            </a:r>
            <a:r>
              <a:rPr lang="en-US" sz="2400" dirty="0" smtClean="0"/>
              <a:t> </a:t>
            </a:r>
            <a:r>
              <a:rPr lang="en-US" sz="2400" dirty="0" err="1" smtClean="0"/>
              <a:t>án</a:t>
            </a:r>
            <a:r>
              <a:rPr lang="en-US" sz="2400" dirty="0" smtClean="0"/>
              <a:t> , </a:t>
            </a:r>
            <a:r>
              <a:rPr lang="en-US" sz="2400" dirty="0" err="1" smtClean="0"/>
              <a:t>em</a:t>
            </a:r>
            <a:r>
              <a:rPr lang="en-US" sz="2400" dirty="0" smtClean="0"/>
              <a:t> </a:t>
            </a:r>
            <a:r>
              <a:rPr lang="en-US" sz="2400" dirty="0" err="1" smtClean="0"/>
              <a:t>đã</a:t>
            </a:r>
            <a:r>
              <a:rPr lang="en-US" sz="2400" dirty="0" smtClean="0"/>
              <a:t> </a:t>
            </a:r>
            <a:r>
              <a:rPr lang="en-US" sz="2400" dirty="0" err="1" smtClean="0"/>
              <a:t>học</a:t>
            </a:r>
            <a:r>
              <a:rPr lang="en-US" sz="2400" dirty="0" smtClean="0"/>
              <a:t> </a:t>
            </a:r>
            <a:r>
              <a:rPr lang="en-US" sz="2400" dirty="0" err="1" smtClean="0"/>
              <a:t>được</a:t>
            </a:r>
            <a:r>
              <a:rPr lang="en-US" sz="2400" dirty="0" smtClean="0"/>
              <a:t> </a:t>
            </a:r>
            <a:r>
              <a:rPr lang="en-US" sz="2400" dirty="0" err="1" smtClean="0"/>
              <a:t>rất</a:t>
            </a:r>
            <a:r>
              <a:rPr lang="en-US" sz="2400" dirty="0"/>
              <a:t> </a:t>
            </a:r>
            <a:endParaRPr lang="en-US" sz="2400" dirty="0" smtClean="0"/>
          </a:p>
          <a:p>
            <a:r>
              <a:rPr lang="en-US" sz="2400" dirty="0" err="1" smtClean="0"/>
              <a:t>nhiều</a:t>
            </a:r>
            <a:r>
              <a:rPr lang="en-US" sz="2400" dirty="0" smtClean="0"/>
              <a:t> </a:t>
            </a:r>
            <a:r>
              <a:rPr lang="en-US" sz="2400" dirty="0" err="1" smtClean="0"/>
              <a:t>thứ</a:t>
            </a:r>
            <a:r>
              <a:rPr lang="en-US" sz="2400" dirty="0" smtClean="0"/>
              <a:t> . </a:t>
            </a:r>
            <a:r>
              <a:rPr lang="en-US" sz="2400" dirty="0" err="1" smtClean="0"/>
              <a:t>Biết</a:t>
            </a:r>
            <a:r>
              <a:rPr lang="en-US" sz="2400" dirty="0" smtClean="0"/>
              <a:t> </a:t>
            </a:r>
            <a:r>
              <a:rPr lang="en-US" sz="2400" dirty="0" err="1" smtClean="0"/>
              <a:t>các</a:t>
            </a:r>
            <a:r>
              <a:rPr lang="en-US" sz="2400" dirty="0" smtClean="0"/>
              <a:t> module </a:t>
            </a:r>
            <a:r>
              <a:rPr lang="en-US" sz="2400" dirty="0" err="1" smtClean="0"/>
              <a:t>như</a:t>
            </a:r>
            <a:r>
              <a:rPr lang="en-US" sz="2400" dirty="0" smtClean="0"/>
              <a:t> PWM,RTC,GPIO,TIM(STM32F1) hay MCG,SIM,…(KL46Z) </a:t>
            </a:r>
            <a:r>
              <a:rPr lang="en-US" sz="2400" dirty="0" err="1" smtClean="0"/>
              <a:t>và</a:t>
            </a:r>
            <a:r>
              <a:rPr lang="en-US" sz="2400" dirty="0" smtClean="0"/>
              <a:t> </a:t>
            </a:r>
            <a:r>
              <a:rPr lang="en-US" sz="2400" dirty="0" err="1" smtClean="0"/>
              <a:t>các</a:t>
            </a:r>
            <a:r>
              <a:rPr lang="en-US" sz="2400" dirty="0" smtClean="0"/>
              <a:t> </a:t>
            </a:r>
          </a:p>
          <a:p>
            <a:r>
              <a:rPr lang="en-US" sz="2400" dirty="0" err="1" smtClean="0"/>
              <a:t>giao</a:t>
            </a:r>
            <a:r>
              <a:rPr lang="en-US" sz="2400" dirty="0" smtClean="0"/>
              <a:t> </a:t>
            </a:r>
            <a:r>
              <a:rPr lang="en-US" sz="2400" dirty="0" err="1" smtClean="0"/>
              <a:t>tiếp</a:t>
            </a:r>
            <a:r>
              <a:rPr lang="en-US" sz="2400" dirty="0" smtClean="0"/>
              <a:t> I2C,SPI,UART </a:t>
            </a:r>
            <a:r>
              <a:rPr lang="en-US" sz="2400" dirty="0" err="1" smtClean="0"/>
              <a:t>được</a:t>
            </a:r>
            <a:r>
              <a:rPr lang="en-US" sz="2400" dirty="0" smtClean="0"/>
              <a:t> </a:t>
            </a:r>
            <a:r>
              <a:rPr lang="en-US" sz="2400" dirty="0" err="1" smtClean="0"/>
              <a:t>dùng</a:t>
            </a:r>
            <a:r>
              <a:rPr lang="en-US" sz="2400" dirty="0" smtClean="0"/>
              <a:t> </a:t>
            </a:r>
            <a:r>
              <a:rPr lang="en-US" sz="2400" dirty="0" err="1" smtClean="0"/>
              <a:t>để</a:t>
            </a:r>
            <a:r>
              <a:rPr lang="en-US" sz="2400" dirty="0" smtClean="0"/>
              <a:t> </a:t>
            </a:r>
            <a:r>
              <a:rPr lang="en-US" sz="2400" dirty="0" err="1" smtClean="0"/>
              <a:t>làm</a:t>
            </a:r>
            <a:r>
              <a:rPr lang="en-US" sz="2400" dirty="0" smtClean="0"/>
              <a:t> </a:t>
            </a:r>
            <a:r>
              <a:rPr lang="en-US" sz="2400" dirty="0" err="1" smtClean="0"/>
              <a:t>gì</a:t>
            </a:r>
            <a:r>
              <a:rPr lang="en-US" sz="2400" dirty="0" smtClean="0"/>
              <a:t> , </a:t>
            </a:r>
            <a:r>
              <a:rPr lang="en-US" sz="2400" dirty="0" err="1" smtClean="0"/>
              <a:t>sử</a:t>
            </a:r>
            <a:r>
              <a:rPr lang="en-US" sz="2400" dirty="0" smtClean="0"/>
              <a:t> </a:t>
            </a:r>
            <a:r>
              <a:rPr lang="en-US" sz="2400" dirty="0" err="1" smtClean="0"/>
              <a:t>dụng</a:t>
            </a:r>
            <a:r>
              <a:rPr lang="en-US" sz="2400" dirty="0" smtClean="0"/>
              <a:t> </a:t>
            </a:r>
            <a:r>
              <a:rPr lang="en-US" sz="2400" dirty="0" err="1" smtClean="0"/>
              <a:t>như</a:t>
            </a:r>
            <a:r>
              <a:rPr lang="en-US" sz="2400" dirty="0" smtClean="0"/>
              <a:t> </a:t>
            </a:r>
            <a:r>
              <a:rPr lang="en-US" sz="2400" dirty="0" err="1" smtClean="0"/>
              <a:t>thế</a:t>
            </a:r>
            <a:r>
              <a:rPr lang="en-US" sz="2400" dirty="0" smtClean="0"/>
              <a:t> </a:t>
            </a:r>
            <a:r>
              <a:rPr lang="en-US" sz="2400" dirty="0" err="1" smtClean="0"/>
              <a:t>nào</a:t>
            </a:r>
            <a:r>
              <a:rPr lang="en-US" sz="2400" dirty="0" smtClean="0"/>
              <a:t> , </a:t>
            </a:r>
            <a:r>
              <a:rPr lang="en-US" sz="2400" dirty="0" err="1" smtClean="0"/>
              <a:t>cách</a:t>
            </a:r>
            <a:r>
              <a:rPr lang="en-US" sz="2400" dirty="0" smtClean="0"/>
              <a:t> </a:t>
            </a:r>
            <a:r>
              <a:rPr lang="en-US" sz="2400" dirty="0" err="1" smtClean="0"/>
              <a:t>config</a:t>
            </a:r>
            <a:r>
              <a:rPr lang="en-US" sz="2400" dirty="0" smtClean="0"/>
              <a:t> </a:t>
            </a:r>
            <a:r>
              <a:rPr lang="en-US" sz="2400" dirty="0" err="1" smtClean="0"/>
              <a:t>ra</a:t>
            </a:r>
            <a:r>
              <a:rPr lang="en-US" sz="2400" dirty="0" smtClean="0"/>
              <a:t> </a:t>
            </a:r>
            <a:r>
              <a:rPr lang="en-US" sz="2400" dirty="0" err="1" smtClean="0"/>
              <a:t>sao</a:t>
            </a:r>
            <a:r>
              <a:rPr lang="en-US" sz="2400" dirty="0" smtClean="0"/>
              <a:t> </a:t>
            </a:r>
          </a:p>
          <a:p>
            <a:endParaRPr lang="en-US" sz="2400" dirty="0"/>
          </a:p>
          <a:p>
            <a:r>
              <a:rPr lang="en-US" sz="2400" dirty="0" err="1" smtClean="0"/>
              <a:t>Biết</a:t>
            </a:r>
            <a:r>
              <a:rPr lang="en-US" sz="2400" dirty="0" smtClean="0"/>
              <a:t> </a:t>
            </a:r>
            <a:r>
              <a:rPr lang="en-US" sz="2400" dirty="0" err="1" smtClean="0"/>
              <a:t>được</a:t>
            </a:r>
            <a:r>
              <a:rPr lang="en-US" sz="2400" dirty="0" smtClean="0"/>
              <a:t> </a:t>
            </a:r>
            <a:r>
              <a:rPr lang="en-US" sz="2400" dirty="0" err="1" smtClean="0"/>
              <a:t>cách</a:t>
            </a:r>
            <a:r>
              <a:rPr lang="en-US" sz="2400" dirty="0" smtClean="0"/>
              <a:t> </a:t>
            </a:r>
            <a:r>
              <a:rPr lang="en-US" sz="2400" dirty="0" err="1" smtClean="0"/>
              <a:t>đọc</a:t>
            </a:r>
            <a:r>
              <a:rPr lang="en-US" sz="2400" dirty="0" smtClean="0"/>
              <a:t> </a:t>
            </a:r>
            <a:r>
              <a:rPr lang="en-US" sz="2400" dirty="0" err="1" smtClean="0"/>
              <a:t>tài</a:t>
            </a:r>
            <a:r>
              <a:rPr lang="en-US" sz="2400" dirty="0" smtClean="0"/>
              <a:t> </a:t>
            </a:r>
            <a:r>
              <a:rPr lang="en-US" sz="2400" dirty="0" err="1" smtClean="0"/>
              <a:t>liệu</a:t>
            </a:r>
            <a:r>
              <a:rPr lang="en-US" sz="2400" dirty="0" smtClean="0"/>
              <a:t> </a:t>
            </a:r>
            <a:r>
              <a:rPr lang="en-US" sz="2400" dirty="0" err="1" smtClean="0"/>
              <a:t>của</a:t>
            </a:r>
            <a:r>
              <a:rPr lang="en-US" sz="2400" dirty="0" smtClean="0"/>
              <a:t> 1 Microcontroller , </a:t>
            </a:r>
            <a:r>
              <a:rPr lang="en-US" sz="2400" dirty="0" err="1" smtClean="0"/>
              <a:t>ví</a:t>
            </a:r>
            <a:r>
              <a:rPr lang="en-US" sz="2400" dirty="0" smtClean="0"/>
              <a:t> </a:t>
            </a:r>
            <a:r>
              <a:rPr lang="en-US" sz="2400" dirty="0" err="1" smtClean="0"/>
              <a:t>dụ</a:t>
            </a:r>
            <a:r>
              <a:rPr lang="en-US" sz="2400" dirty="0" smtClean="0"/>
              <a:t> </a:t>
            </a:r>
            <a:r>
              <a:rPr lang="en-US" sz="2400" dirty="0" err="1" smtClean="0"/>
              <a:t>như</a:t>
            </a:r>
            <a:r>
              <a:rPr lang="en-US" sz="2400" dirty="0" smtClean="0"/>
              <a:t> Reference Manuel , Schematics ,…</a:t>
            </a:r>
            <a:endParaRPr lang="en-US" sz="2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084256230"/>
      </p:ext>
    </p:extLst>
  </p:cSld>
  <p:clrMapOvr>
    <a:masterClrMapping/>
  </p:clrMapOvr>
  <mc:AlternateContent xmlns:mc="http://schemas.openxmlformats.org/markup-compatibility/2006">
    <mc:Choice xmlns:p14="http://schemas.microsoft.com/office/powerpoint/2010/main" Requires="p14">
      <p:transition spd="slow" p14:dur="2000" advTm="35353"/>
    </mc:Choice>
    <mc:Fallback>
      <p:transition spd="slow" advTm="353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pPr algn="l"/>
            <a:r>
              <a:rPr lang="en-US" altLang="ko-KR" dirty="0" smtClean="0"/>
              <a:t>V.KẾT LUẬN VÀ HƯỚNG PHÁT TRIỂN</a:t>
            </a:r>
            <a:endParaRPr lang="ko-KR" altLang="en-US" dirty="0"/>
          </a:p>
        </p:txBody>
      </p:sp>
      <p:sp>
        <p:nvSpPr>
          <p:cNvPr id="3" name="Text Placeholder 2"/>
          <p:cNvSpPr>
            <a:spLocks noGrp="1"/>
          </p:cNvSpPr>
          <p:nvPr>
            <p:ph type="body" sz="quarter" idx="11"/>
          </p:nvPr>
        </p:nvSpPr>
        <p:spPr>
          <a:xfrm>
            <a:off x="1077892" y="905243"/>
            <a:ext cx="7560840" cy="288032"/>
          </a:xfrm>
        </p:spPr>
        <p:txBody>
          <a:bodyPr/>
          <a:lstStyle/>
          <a:p>
            <a:pPr algn="l"/>
            <a:r>
              <a:rPr lang="en-US" sz="2400" dirty="0" smtClean="0"/>
              <a:t>2.HƯỚNG PHÁT TRIỂN</a:t>
            </a:r>
            <a:endParaRPr lang="en-US" sz="2400" dirty="0"/>
          </a:p>
        </p:txBody>
      </p:sp>
      <p:sp>
        <p:nvSpPr>
          <p:cNvPr id="10" name="Rectangle 9"/>
          <p:cNvSpPr/>
          <p:nvPr/>
        </p:nvSpPr>
        <p:spPr>
          <a:xfrm>
            <a:off x="1557241" y="737523"/>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1187624" y="1563638"/>
            <a:ext cx="6984777" cy="3046988"/>
          </a:xfrm>
          <a:prstGeom prst="rect">
            <a:avLst/>
          </a:prstGeom>
          <a:noFill/>
        </p:spPr>
        <p:txBody>
          <a:bodyPr wrap="square" rtlCol="0">
            <a:spAutoFit/>
          </a:bodyPr>
          <a:lstStyle/>
          <a:p>
            <a:r>
              <a:rPr lang="en-US" sz="2400" dirty="0" err="1" smtClean="0"/>
              <a:t>Dùng</a:t>
            </a:r>
            <a:r>
              <a:rPr lang="en-US" sz="2400" dirty="0" smtClean="0"/>
              <a:t> </a:t>
            </a:r>
            <a:r>
              <a:rPr lang="en-US" sz="2400" dirty="0" err="1" smtClean="0"/>
              <a:t>rơ</a:t>
            </a:r>
            <a:r>
              <a:rPr lang="en-US" sz="2400" dirty="0" smtClean="0"/>
              <a:t> le 220V </a:t>
            </a:r>
            <a:r>
              <a:rPr lang="en-US" sz="2400" dirty="0" err="1" smtClean="0"/>
              <a:t>để</a:t>
            </a:r>
            <a:r>
              <a:rPr lang="en-US" sz="2400" dirty="0" smtClean="0"/>
              <a:t> </a:t>
            </a:r>
            <a:r>
              <a:rPr lang="en-US" sz="2400" dirty="0" err="1" smtClean="0"/>
              <a:t>bật</a:t>
            </a:r>
            <a:r>
              <a:rPr lang="en-US" sz="2400" dirty="0" smtClean="0"/>
              <a:t>/</a:t>
            </a:r>
            <a:r>
              <a:rPr lang="en-US" sz="2400" dirty="0" err="1" smtClean="0"/>
              <a:t>tắt</a:t>
            </a:r>
            <a:r>
              <a:rPr lang="en-US" sz="2400" dirty="0" smtClean="0"/>
              <a:t> </a:t>
            </a:r>
            <a:r>
              <a:rPr lang="en-US" sz="2400" dirty="0" err="1" smtClean="0"/>
              <a:t>tự</a:t>
            </a:r>
            <a:r>
              <a:rPr lang="en-US" sz="2400" dirty="0" smtClean="0"/>
              <a:t> </a:t>
            </a:r>
            <a:r>
              <a:rPr lang="en-US" sz="2400" dirty="0" err="1" smtClean="0"/>
              <a:t>động</a:t>
            </a:r>
            <a:r>
              <a:rPr lang="en-US" sz="2400" dirty="0" smtClean="0"/>
              <a:t> </a:t>
            </a:r>
            <a:r>
              <a:rPr lang="en-US" sz="2400" dirty="0" err="1" smtClean="0"/>
              <a:t>một</a:t>
            </a:r>
            <a:r>
              <a:rPr lang="en-US" sz="2400" dirty="0" smtClean="0"/>
              <a:t> </a:t>
            </a:r>
            <a:r>
              <a:rPr lang="en-US" sz="2400" dirty="0" err="1" smtClean="0"/>
              <a:t>bóng</a:t>
            </a:r>
            <a:r>
              <a:rPr lang="en-US" sz="2400" dirty="0" smtClean="0"/>
              <a:t> </a:t>
            </a:r>
            <a:r>
              <a:rPr lang="en-US" sz="2400" dirty="0" err="1" smtClean="0"/>
              <a:t>đèn</a:t>
            </a:r>
            <a:r>
              <a:rPr lang="en-US" sz="2400" dirty="0" smtClean="0"/>
              <a:t> 220V</a:t>
            </a:r>
          </a:p>
          <a:p>
            <a:endParaRPr lang="en-US" sz="2400" dirty="0" smtClean="0"/>
          </a:p>
          <a:p>
            <a:r>
              <a:rPr lang="en-US" sz="2400" dirty="0" err="1" smtClean="0"/>
              <a:t>Dùng</a:t>
            </a:r>
            <a:r>
              <a:rPr lang="en-US" sz="2400" dirty="0" smtClean="0"/>
              <a:t> </a:t>
            </a:r>
            <a:r>
              <a:rPr lang="en-US" sz="2400" dirty="0" err="1" smtClean="0"/>
              <a:t>bảo</a:t>
            </a:r>
            <a:r>
              <a:rPr lang="en-US" sz="2400" dirty="0" smtClean="0"/>
              <a:t> </a:t>
            </a:r>
            <a:r>
              <a:rPr lang="en-US" sz="2400" dirty="0" err="1" smtClean="0"/>
              <a:t>mật</a:t>
            </a:r>
            <a:r>
              <a:rPr lang="en-US" sz="2400" dirty="0" smtClean="0"/>
              <a:t> </a:t>
            </a:r>
            <a:r>
              <a:rPr lang="en-US" sz="2400" dirty="0" err="1" smtClean="0"/>
              <a:t>vân</a:t>
            </a:r>
            <a:r>
              <a:rPr lang="en-US" sz="2400" dirty="0" smtClean="0"/>
              <a:t> </a:t>
            </a:r>
            <a:r>
              <a:rPr lang="en-US" sz="2400" dirty="0" err="1" smtClean="0"/>
              <a:t>tay</a:t>
            </a:r>
            <a:r>
              <a:rPr lang="en-US" sz="2400" dirty="0" smtClean="0"/>
              <a:t> </a:t>
            </a:r>
            <a:r>
              <a:rPr lang="en-US" sz="2400" dirty="0" err="1" smtClean="0"/>
              <a:t>để</a:t>
            </a:r>
            <a:r>
              <a:rPr lang="en-US" sz="2400" dirty="0" smtClean="0"/>
              <a:t> </a:t>
            </a:r>
            <a:r>
              <a:rPr lang="en-US" sz="2400" dirty="0" err="1" smtClean="0"/>
              <a:t>làm</a:t>
            </a:r>
            <a:r>
              <a:rPr lang="en-US" sz="2400" dirty="0" smtClean="0"/>
              <a:t> </a:t>
            </a:r>
            <a:r>
              <a:rPr lang="en-US" sz="2400" dirty="0" err="1" smtClean="0"/>
              <a:t>cửa</a:t>
            </a:r>
            <a:r>
              <a:rPr lang="en-US" sz="2400" dirty="0" smtClean="0"/>
              <a:t> </a:t>
            </a:r>
            <a:r>
              <a:rPr lang="en-US" sz="2400" dirty="0" err="1" smtClean="0"/>
              <a:t>ra</a:t>
            </a:r>
            <a:r>
              <a:rPr lang="en-US" sz="2400" dirty="0" smtClean="0"/>
              <a:t>/</a:t>
            </a:r>
            <a:r>
              <a:rPr lang="en-US" sz="2400" dirty="0" err="1" smtClean="0"/>
              <a:t>vào</a:t>
            </a:r>
            <a:endParaRPr lang="en-US" sz="2400" dirty="0" smtClean="0"/>
          </a:p>
          <a:p>
            <a:endParaRPr lang="en-US" sz="2400" dirty="0" smtClean="0"/>
          </a:p>
          <a:p>
            <a:r>
              <a:rPr lang="en-US" sz="2400" dirty="0" err="1" smtClean="0"/>
              <a:t>Thêm</a:t>
            </a:r>
            <a:r>
              <a:rPr lang="en-US" sz="2400" dirty="0" smtClean="0"/>
              <a:t> </a:t>
            </a:r>
            <a:r>
              <a:rPr lang="en-US" sz="2400" dirty="0" err="1" smtClean="0"/>
              <a:t>một</a:t>
            </a:r>
            <a:r>
              <a:rPr lang="en-US" sz="2400" dirty="0" smtClean="0"/>
              <a:t> camera</a:t>
            </a:r>
          </a:p>
          <a:p>
            <a:endParaRPr lang="en-US" sz="2400" dirty="0" smtClean="0"/>
          </a:p>
          <a:p>
            <a:endParaRPr lang="en-US" sz="2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604576867"/>
      </p:ext>
    </p:extLst>
  </p:cSld>
  <p:clrMapOvr>
    <a:masterClrMapping/>
  </p:clrMapOvr>
  <mc:AlternateContent xmlns:mc="http://schemas.openxmlformats.org/markup-compatibility/2006">
    <mc:Choice xmlns:p14="http://schemas.microsoft.com/office/powerpoint/2010/main" Requires="p14">
      <p:transition spd="slow" p14:dur="2000" advTm="43538"/>
    </mc:Choice>
    <mc:Fallback>
      <p:transition spd="slow" advTm="435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0"/>
            <a:ext cx="9144000"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r>
              <a:rPr lang="en-US" sz="3400" dirty="0" smtClean="0">
                <a:solidFill>
                  <a:schemeClr val="tx1">
                    <a:lumMod val="75000"/>
                    <a:lumOff val="25000"/>
                  </a:schemeClr>
                </a:solidFill>
                <a:cs typeface="Arial" pitchFamily="34" charset="0"/>
              </a:rPr>
              <a:t>NỘI DUNG CHÍNH</a:t>
            </a:r>
            <a:endParaRPr lang="en-US" sz="3400" dirty="0">
              <a:solidFill>
                <a:schemeClr val="tx1">
                  <a:lumMod val="75000"/>
                  <a:lumOff val="25000"/>
                </a:schemeClr>
              </a:solidFill>
              <a:cs typeface="Arial" pitchFamily="34" charset="0"/>
            </a:endParaRPr>
          </a:p>
        </p:txBody>
      </p:sp>
      <p:grpSp>
        <p:nvGrpSpPr>
          <p:cNvPr id="4" name="Group 3"/>
          <p:cNvGrpSpPr/>
          <p:nvPr/>
        </p:nvGrpSpPr>
        <p:grpSpPr>
          <a:xfrm>
            <a:off x="2123728" y="483518"/>
            <a:ext cx="6552728" cy="914400"/>
            <a:chOff x="1151472" y="3187501"/>
            <a:chExt cx="6552728" cy="914400"/>
          </a:xfrm>
        </p:grpSpPr>
        <p:sp>
          <p:nvSpPr>
            <p:cNvPr id="5" name="Pentagon 4"/>
            <p:cNvSpPr/>
            <p:nvPr/>
          </p:nvSpPr>
          <p:spPr>
            <a:xfrm>
              <a:off x="1633824" y="3347030"/>
              <a:ext cx="6070376" cy="720000"/>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Pentagon 5"/>
            <p:cNvSpPr/>
            <p:nvPr/>
          </p:nvSpPr>
          <p:spPr>
            <a:xfrm>
              <a:off x="1633824" y="3284701"/>
              <a:ext cx="5914970" cy="720000"/>
            </a:xfrm>
            <a:prstGeom prst="homePlat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Diamond 6"/>
            <p:cNvSpPr/>
            <p:nvPr/>
          </p:nvSpPr>
          <p:spPr>
            <a:xfrm>
              <a:off x="1151472" y="3187501"/>
              <a:ext cx="914400" cy="91440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sp>
        <p:nvSpPr>
          <p:cNvPr id="8" name="직사각형 39"/>
          <p:cNvSpPr/>
          <p:nvPr/>
        </p:nvSpPr>
        <p:spPr>
          <a:xfrm>
            <a:off x="2365422" y="686863"/>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1 </a:t>
            </a:r>
            <a:endParaRPr lang="ko-KR" altLang="en-US" sz="2800" dirty="0">
              <a:solidFill>
                <a:schemeClr val="bg1"/>
              </a:solidFill>
            </a:endParaRPr>
          </a:p>
        </p:txBody>
      </p:sp>
      <p:sp>
        <p:nvSpPr>
          <p:cNvPr id="10" name="TextBox 10"/>
          <p:cNvSpPr txBox="1"/>
          <p:nvPr/>
        </p:nvSpPr>
        <p:spPr bwMode="auto">
          <a:xfrm>
            <a:off x="3238945" y="694381"/>
            <a:ext cx="4752528"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smtClean="0">
                <a:solidFill>
                  <a:schemeClr val="tx1">
                    <a:lumMod val="75000"/>
                    <a:lumOff val="25000"/>
                  </a:schemeClr>
                </a:solidFill>
                <a:cs typeface="Arial" pitchFamily="34" charset="0"/>
              </a:rPr>
              <a:t>LỜI MỞ ĐẦU</a:t>
            </a:r>
            <a:endParaRPr lang="en-US" altLang="ko-KR" sz="2000" dirty="0">
              <a:solidFill>
                <a:schemeClr val="tx1">
                  <a:lumMod val="75000"/>
                  <a:lumOff val="25000"/>
                </a:schemeClr>
              </a:solidFill>
              <a:cs typeface="Arial" pitchFamily="34" charset="0"/>
            </a:endParaRPr>
          </a:p>
        </p:txBody>
      </p:sp>
      <p:grpSp>
        <p:nvGrpSpPr>
          <p:cNvPr id="12" name="Group 11"/>
          <p:cNvGrpSpPr/>
          <p:nvPr/>
        </p:nvGrpSpPr>
        <p:grpSpPr>
          <a:xfrm>
            <a:off x="2120722" y="1406545"/>
            <a:ext cx="6552728" cy="914400"/>
            <a:chOff x="1151472" y="3187501"/>
            <a:chExt cx="6552728" cy="914400"/>
          </a:xfrm>
        </p:grpSpPr>
        <p:sp>
          <p:nvSpPr>
            <p:cNvPr id="13" name="Pentagon 12"/>
            <p:cNvSpPr/>
            <p:nvPr/>
          </p:nvSpPr>
          <p:spPr>
            <a:xfrm>
              <a:off x="1633824" y="3347030"/>
              <a:ext cx="6070376" cy="7200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4" name="Pentagon 13"/>
            <p:cNvSpPr/>
            <p:nvPr/>
          </p:nvSpPr>
          <p:spPr>
            <a:xfrm>
              <a:off x="1633824" y="3284701"/>
              <a:ext cx="5914970" cy="720000"/>
            </a:xfrm>
            <a:prstGeom prst="homePlat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5" name="Diamond 14"/>
            <p:cNvSpPr/>
            <p:nvPr/>
          </p:nvSpPr>
          <p:spPr>
            <a:xfrm>
              <a:off x="1151472" y="3187501"/>
              <a:ext cx="914400" cy="91440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grpSp>
        <p:nvGrpSpPr>
          <p:cNvPr id="16" name="Group 15"/>
          <p:cNvGrpSpPr/>
          <p:nvPr/>
        </p:nvGrpSpPr>
        <p:grpSpPr>
          <a:xfrm>
            <a:off x="2117716" y="2329572"/>
            <a:ext cx="6552728" cy="914400"/>
            <a:chOff x="1151472" y="3187501"/>
            <a:chExt cx="6552728" cy="914400"/>
          </a:xfrm>
        </p:grpSpPr>
        <p:sp>
          <p:nvSpPr>
            <p:cNvPr id="17" name="Pentagon 16"/>
            <p:cNvSpPr/>
            <p:nvPr/>
          </p:nvSpPr>
          <p:spPr>
            <a:xfrm>
              <a:off x="1633824" y="3347030"/>
              <a:ext cx="6070376" cy="72000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8" name="Pentagon 17"/>
            <p:cNvSpPr/>
            <p:nvPr/>
          </p:nvSpPr>
          <p:spPr>
            <a:xfrm>
              <a:off x="1633824" y="3284701"/>
              <a:ext cx="5914970" cy="720000"/>
            </a:xfrm>
            <a:prstGeom prst="homePlate">
              <a:avLst/>
            </a:prstGeom>
            <a:solidFill>
              <a:schemeClr val="bg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9" name="Diamond 18"/>
            <p:cNvSpPr/>
            <p:nvPr/>
          </p:nvSpPr>
          <p:spPr>
            <a:xfrm>
              <a:off x="1151472" y="3187501"/>
              <a:ext cx="914400" cy="91440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grpSp>
      <p:grpSp>
        <p:nvGrpSpPr>
          <p:cNvPr id="20" name="Group 19"/>
          <p:cNvGrpSpPr/>
          <p:nvPr/>
        </p:nvGrpSpPr>
        <p:grpSpPr>
          <a:xfrm>
            <a:off x="2114710" y="3252599"/>
            <a:ext cx="6552728" cy="914400"/>
            <a:chOff x="1151472" y="3187501"/>
            <a:chExt cx="6552728" cy="914400"/>
          </a:xfrm>
        </p:grpSpPr>
        <p:sp>
          <p:nvSpPr>
            <p:cNvPr id="21" name="Pentagon 20"/>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Pentagon 21"/>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3" name="Diamond 22"/>
            <p:cNvSpPr/>
            <p:nvPr/>
          </p:nvSpPr>
          <p:spPr>
            <a:xfrm>
              <a:off x="1151472" y="3187501"/>
              <a:ext cx="914400" cy="9144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24" name="직사각형 39"/>
          <p:cNvSpPr/>
          <p:nvPr/>
        </p:nvSpPr>
        <p:spPr>
          <a:xfrm>
            <a:off x="2365422" y="1611385"/>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2 </a:t>
            </a:r>
            <a:endParaRPr lang="ko-KR" altLang="en-US" sz="2800" dirty="0">
              <a:solidFill>
                <a:schemeClr val="bg1"/>
              </a:solidFill>
            </a:endParaRPr>
          </a:p>
        </p:txBody>
      </p:sp>
      <p:sp>
        <p:nvSpPr>
          <p:cNvPr id="26" name="TextBox 10"/>
          <p:cNvSpPr txBox="1"/>
          <p:nvPr/>
        </p:nvSpPr>
        <p:spPr bwMode="auto">
          <a:xfrm>
            <a:off x="3238945" y="1588081"/>
            <a:ext cx="4752528"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smtClean="0">
                <a:solidFill>
                  <a:schemeClr val="tx1">
                    <a:lumMod val="75000"/>
                    <a:lumOff val="25000"/>
                  </a:schemeClr>
                </a:solidFill>
                <a:cs typeface="Arial" pitchFamily="34" charset="0"/>
              </a:rPr>
              <a:t>TỔNG QUAN</a:t>
            </a:r>
            <a:endParaRPr lang="en-US" altLang="ko-KR" sz="2000" dirty="0">
              <a:solidFill>
                <a:schemeClr val="tx1">
                  <a:lumMod val="75000"/>
                  <a:lumOff val="25000"/>
                </a:schemeClr>
              </a:solidFill>
              <a:cs typeface="Arial" pitchFamily="34" charset="0"/>
            </a:endParaRPr>
          </a:p>
        </p:txBody>
      </p:sp>
      <p:sp>
        <p:nvSpPr>
          <p:cNvPr id="28" name="직사각형 39"/>
          <p:cNvSpPr/>
          <p:nvPr/>
        </p:nvSpPr>
        <p:spPr>
          <a:xfrm>
            <a:off x="2365422" y="2535907"/>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3 </a:t>
            </a:r>
            <a:endParaRPr lang="ko-KR" altLang="en-US" sz="2800" dirty="0">
              <a:solidFill>
                <a:schemeClr val="bg1"/>
              </a:solidFill>
            </a:endParaRPr>
          </a:p>
        </p:txBody>
      </p:sp>
      <p:sp>
        <p:nvSpPr>
          <p:cNvPr id="30" name="TextBox 10"/>
          <p:cNvSpPr txBox="1"/>
          <p:nvPr/>
        </p:nvSpPr>
        <p:spPr bwMode="auto">
          <a:xfrm>
            <a:off x="3238945" y="2512603"/>
            <a:ext cx="4752528" cy="70788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smtClean="0">
                <a:solidFill>
                  <a:schemeClr val="tx1">
                    <a:lumMod val="75000"/>
                    <a:lumOff val="25000"/>
                  </a:schemeClr>
                </a:solidFill>
                <a:cs typeface="Arial" pitchFamily="34" charset="0"/>
              </a:rPr>
              <a:t>CẤU TRÚC VÀ CÁC PHẦN CỦA HỆ THỐNG</a:t>
            </a:r>
            <a:endParaRPr lang="en-US" altLang="ko-KR" sz="2000" dirty="0">
              <a:solidFill>
                <a:schemeClr val="tx1">
                  <a:lumMod val="75000"/>
                  <a:lumOff val="25000"/>
                </a:schemeClr>
              </a:solidFill>
              <a:cs typeface="Arial" pitchFamily="34" charset="0"/>
            </a:endParaRPr>
          </a:p>
        </p:txBody>
      </p:sp>
      <p:sp>
        <p:nvSpPr>
          <p:cNvPr id="32" name="직사각형 39"/>
          <p:cNvSpPr/>
          <p:nvPr/>
        </p:nvSpPr>
        <p:spPr>
          <a:xfrm>
            <a:off x="2365422" y="3460429"/>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4 </a:t>
            </a:r>
            <a:endParaRPr lang="ko-KR" altLang="en-US" sz="2800" dirty="0">
              <a:solidFill>
                <a:schemeClr val="bg1"/>
              </a:solidFill>
            </a:endParaRPr>
          </a:p>
        </p:txBody>
      </p:sp>
      <p:sp>
        <p:nvSpPr>
          <p:cNvPr id="34" name="TextBox 10"/>
          <p:cNvSpPr txBox="1"/>
          <p:nvPr/>
        </p:nvSpPr>
        <p:spPr bwMode="auto">
          <a:xfrm>
            <a:off x="3238945" y="3437125"/>
            <a:ext cx="4752528" cy="707886"/>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smtClean="0">
                <a:solidFill>
                  <a:schemeClr val="tx1">
                    <a:lumMod val="75000"/>
                    <a:lumOff val="25000"/>
                  </a:schemeClr>
                </a:solidFill>
                <a:cs typeface="Arial" pitchFamily="34" charset="0"/>
              </a:rPr>
              <a:t>KẾT QUẢ ĐẠT ĐƯỢC VÀ NHƯỢC ĐIỂM CỦA HỆ THỐNG</a:t>
            </a:r>
            <a:endParaRPr lang="en-US" altLang="ko-KR" sz="2000" dirty="0">
              <a:solidFill>
                <a:schemeClr val="tx1">
                  <a:lumMod val="75000"/>
                  <a:lumOff val="25000"/>
                </a:schemeClr>
              </a:solidFill>
              <a:cs typeface="Arial" pitchFamily="34" charset="0"/>
            </a:endParaRPr>
          </a:p>
        </p:txBody>
      </p:sp>
      <p:grpSp>
        <p:nvGrpSpPr>
          <p:cNvPr id="52" name="Group 51"/>
          <p:cNvGrpSpPr/>
          <p:nvPr/>
        </p:nvGrpSpPr>
        <p:grpSpPr>
          <a:xfrm>
            <a:off x="2107021" y="4210497"/>
            <a:ext cx="6552728" cy="914400"/>
            <a:chOff x="1151472" y="3187501"/>
            <a:chExt cx="6552728" cy="914400"/>
          </a:xfrm>
        </p:grpSpPr>
        <p:sp>
          <p:nvSpPr>
            <p:cNvPr id="53" name="Pentagon 52"/>
            <p:cNvSpPr/>
            <p:nvPr/>
          </p:nvSpPr>
          <p:spPr>
            <a:xfrm>
              <a:off x="1633824" y="3347030"/>
              <a:ext cx="6070376" cy="72000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4" name="Pentagon 53"/>
            <p:cNvSpPr/>
            <p:nvPr/>
          </p:nvSpPr>
          <p:spPr>
            <a:xfrm>
              <a:off x="1633824" y="3284701"/>
              <a:ext cx="5914970" cy="720000"/>
            </a:xfrm>
            <a:prstGeom prst="homePlate">
              <a:avLst/>
            </a:prstGeom>
            <a:solidFill>
              <a:schemeClr val="bg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55" name="Diamond 54"/>
            <p:cNvSpPr/>
            <p:nvPr/>
          </p:nvSpPr>
          <p:spPr>
            <a:xfrm>
              <a:off x="1151472" y="3187501"/>
              <a:ext cx="914400" cy="914400"/>
            </a:xfrm>
            <a:prstGeom prst="diamond">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56" name="직사각형 39"/>
          <p:cNvSpPr/>
          <p:nvPr/>
        </p:nvSpPr>
        <p:spPr>
          <a:xfrm>
            <a:off x="2357733" y="4418327"/>
            <a:ext cx="403184" cy="523220"/>
          </a:xfrm>
          <a:prstGeom prst="rect">
            <a:avLst/>
          </a:prstGeom>
        </p:spPr>
        <p:txBody>
          <a:bodyPr wrap="square" anchor="ctr">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ctr">
              <a:defRPr/>
            </a:pPr>
            <a:r>
              <a:rPr lang="en-US" altLang="ko-KR" sz="2800" b="1" dirty="0">
                <a:solidFill>
                  <a:schemeClr val="bg1"/>
                </a:solidFill>
                <a:cs typeface="Arial" pitchFamily="34" charset="0"/>
              </a:rPr>
              <a:t>5</a:t>
            </a:r>
            <a:endParaRPr lang="ko-KR" altLang="en-US" sz="2800" dirty="0">
              <a:solidFill>
                <a:schemeClr val="bg1"/>
              </a:solidFill>
            </a:endParaRPr>
          </a:p>
        </p:txBody>
      </p:sp>
      <p:sp>
        <p:nvSpPr>
          <p:cNvPr id="57" name="TextBox 10"/>
          <p:cNvSpPr txBox="1"/>
          <p:nvPr/>
        </p:nvSpPr>
        <p:spPr bwMode="auto">
          <a:xfrm>
            <a:off x="3231256" y="4395023"/>
            <a:ext cx="4752528" cy="400110"/>
          </a:xfrm>
          <a:prstGeom prst="rect">
            <a:avLst/>
          </a:prstGeom>
          <a:noFill/>
          <a:effectLst/>
        </p:spPr>
        <p:txBody>
          <a:bodyPr wrap="square">
            <a:spAutoFit/>
          </a:bodyPr>
          <a:ls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defRPr/>
            </a:pPr>
            <a:r>
              <a:rPr lang="en-US" altLang="ko-KR" sz="2000" dirty="0" smtClean="0">
                <a:solidFill>
                  <a:schemeClr val="tx1">
                    <a:lumMod val="75000"/>
                    <a:lumOff val="25000"/>
                  </a:schemeClr>
                </a:solidFill>
                <a:cs typeface="Arial" pitchFamily="34" charset="0"/>
              </a:rPr>
              <a:t>KẾT LUẬN VÀ HƯỚNG PHÁT TRIỂN </a:t>
            </a:r>
            <a:endParaRPr lang="en-US" altLang="ko-KR" sz="2000" dirty="0">
              <a:solidFill>
                <a:schemeClr val="tx1">
                  <a:lumMod val="75000"/>
                  <a:lumOff val="25000"/>
                </a:schemeClr>
              </a:solidFill>
              <a:cs typeface="Arial" pitchFamily="34" charset="0"/>
            </a:endParaRPr>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095055991"/>
      </p:ext>
    </p:extLst>
  </p:cSld>
  <p:clrMapOvr>
    <a:masterClrMapping/>
  </p:clrMapOvr>
  <mc:AlternateContent xmlns:mc="http://schemas.openxmlformats.org/markup-compatibility/2006">
    <mc:Choice xmlns:p14="http://schemas.microsoft.com/office/powerpoint/2010/main" Requires="p14">
      <p:transition spd="slow" p14:dur="2000" advTm="601"/>
    </mc:Choice>
    <mc:Fallback>
      <p:transition spd="slow" advTm="6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pPr algn="l"/>
            <a:r>
              <a:rPr lang="en-US" altLang="ko-KR" dirty="0" smtClean="0"/>
              <a:t>V.KẾT LUẬN VÀ HƯỚNG PHÁT TRIỂN</a:t>
            </a:r>
            <a:endParaRPr lang="ko-KR" altLang="en-US" dirty="0"/>
          </a:p>
        </p:txBody>
      </p:sp>
      <p:sp>
        <p:nvSpPr>
          <p:cNvPr id="3" name="Text Placeholder 2"/>
          <p:cNvSpPr>
            <a:spLocks noGrp="1"/>
          </p:cNvSpPr>
          <p:nvPr>
            <p:ph type="body" sz="quarter" idx="11"/>
          </p:nvPr>
        </p:nvSpPr>
        <p:spPr>
          <a:xfrm>
            <a:off x="1077892" y="905243"/>
            <a:ext cx="7560840" cy="288032"/>
          </a:xfrm>
        </p:spPr>
        <p:txBody>
          <a:bodyPr/>
          <a:lstStyle/>
          <a:p>
            <a:pPr algn="l"/>
            <a:r>
              <a:rPr lang="en-US" sz="2400" dirty="0" smtClean="0"/>
              <a:t>2.HƯỚNG PHÁT TRIỂN</a:t>
            </a:r>
            <a:endParaRPr lang="en-US" sz="2400" dirty="0"/>
          </a:p>
        </p:txBody>
      </p:sp>
      <p:sp>
        <p:nvSpPr>
          <p:cNvPr id="10" name="Rectangle 9"/>
          <p:cNvSpPr/>
          <p:nvPr/>
        </p:nvSpPr>
        <p:spPr>
          <a:xfrm>
            <a:off x="1557241" y="737523"/>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 name="TextBox 6"/>
          <p:cNvSpPr txBox="1"/>
          <p:nvPr/>
        </p:nvSpPr>
        <p:spPr>
          <a:xfrm>
            <a:off x="1187624" y="1563638"/>
            <a:ext cx="6984777" cy="2677656"/>
          </a:xfrm>
          <a:prstGeom prst="rect">
            <a:avLst/>
          </a:prstGeom>
          <a:noFill/>
        </p:spPr>
        <p:txBody>
          <a:bodyPr wrap="square" rtlCol="0">
            <a:spAutoFit/>
          </a:bodyPr>
          <a:lstStyle/>
          <a:p>
            <a:r>
              <a:rPr lang="en-US" sz="2400" dirty="0" err="1" smtClean="0"/>
              <a:t>Dùng</a:t>
            </a:r>
            <a:r>
              <a:rPr lang="en-US" sz="2400" dirty="0" smtClean="0"/>
              <a:t> </a:t>
            </a:r>
            <a:r>
              <a:rPr lang="en-US" sz="2400" dirty="0" err="1" smtClean="0"/>
              <a:t>cảm</a:t>
            </a:r>
            <a:r>
              <a:rPr lang="en-US" sz="2400" dirty="0" smtClean="0"/>
              <a:t> </a:t>
            </a:r>
            <a:r>
              <a:rPr lang="en-US" sz="2400" dirty="0" err="1" smtClean="0"/>
              <a:t>biến</a:t>
            </a:r>
            <a:r>
              <a:rPr lang="en-US" sz="2400" dirty="0" smtClean="0"/>
              <a:t> </a:t>
            </a:r>
            <a:r>
              <a:rPr lang="en-US" sz="2400" dirty="0" err="1" smtClean="0"/>
              <a:t>hồng</a:t>
            </a:r>
            <a:r>
              <a:rPr lang="en-US" sz="2400" dirty="0" smtClean="0"/>
              <a:t> </a:t>
            </a:r>
            <a:r>
              <a:rPr lang="en-US" sz="2400" dirty="0" err="1" smtClean="0"/>
              <a:t>ngoại</a:t>
            </a:r>
            <a:r>
              <a:rPr lang="en-US" sz="2400" dirty="0" smtClean="0"/>
              <a:t> </a:t>
            </a:r>
            <a:r>
              <a:rPr lang="en-US" sz="2400" dirty="0" err="1" smtClean="0"/>
              <a:t>miễn</a:t>
            </a:r>
            <a:r>
              <a:rPr lang="en-US" sz="2400" dirty="0" smtClean="0"/>
              <a:t> </a:t>
            </a:r>
            <a:r>
              <a:rPr lang="en-US" sz="2400" dirty="0" err="1" smtClean="0"/>
              <a:t>dịch</a:t>
            </a:r>
            <a:r>
              <a:rPr lang="en-US" sz="2400" dirty="0" smtClean="0"/>
              <a:t> </a:t>
            </a:r>
            <a:r>
              <a:rPr lang="en-US" sz="2400" dirty="0" err="1" smtClean="0"/>
              <a:t>với</a:t>
            </a:r>
            <a:r>
              <a:rPr lang="en-US" sz="2400" dirty="0" smtClean="0"/>
              <a:t> </a:t>
            </a:r>
            <a:r>
              <a:rPr lang="en-US" sz="2400" dirty="0" err="1" smtClean="0"/>
              <a:t>vật</a:t>
            </a:r>
            <a:r>
              <a:rPr lang="en-US" sz="2400" dirty="0" smtClean="0"/>
              <a:t> </a:t>
            </a:r>
            <a:r>
              <a:rPr lang="en-US" sz="2400" dirty="0" err="1" smtClean="0"/>
              <a:t>nuôi</a:t>
            </a:r>
            <a:endParaRPr lang="en-US" sz="2400" dirty="0" smtClean="0"/>
          </a:p>
          <a:p>
            <a:endParaRPr lang="en-US" sz="2400" dirty="0" smtClean="0"/>
          </a:p>
          <a:p>
            <a:r>
              <a:rPr lang="en-US" sz="2400" dirty="0" err="1" smtClean="0"/>
              <a:t>Dùng</a:t>
            </a:r>
            <a:r>
              <a:rPr lang="en-US" sz="2400" dirty="0" smtClean="0"/>
              <a:t> </a:t>
            </a:r>
            <a:r>
              <a:rPr lang="en-US" sz="2400" dirty="0" err="1" smtClean="0"/>
              <a:t>cảm</a:t>
            </a:r>
            <a:r>
              <a:rPr lang="en-US" sz="2400" dirty="0" smtClean="0"/>
              <a:t> </a:t>
            </a:r>
            <a:r>
              <a:rPr lang="en-US" sz="2400" dirty="0" err="1" smtClean="0"/>
              <a:t>biến</a:t>
            </a:r>
            <a:r>
              <a:rPr lang="en-US" sz="2400" dirty="0" smtClean="0"/>
              <a:t> </a:t>
            </a:r>
            <a:r>
              <a:rPr lang="en-US" sz="2400" dirty="0" err="1" smtClean="0"/>
              <a:t>lưu</a:t>
            </a:r>
            <a:r>
              <a:rPr lang="en-US" sz="2400" dirty="0" smtClean="0"/>
              <a:t> </a:t>
            </a:r>
            <a:r>
              <a:rPr lang="en-US" sz="2400" dirty="0" err="1" smtClean="0"/>
              <a:t>lượng</a:t>
            </a:r>
            <a:r>
              <a:rPr lang="en-US" sz="2400" dirty="0" smtClean="0"/>
              <a:t> </a:t>
            </a:r>
            <a:r>
              <a:rPr lang="en-US" sz="2400" dirty="0" err="1" smtClean="0"/>
              <a:t>nước</a:t>
            </a:r>
            <a:r>
              <a:rPr lang="en-US" sz="2400" dirty="0" smtClean="0"/>
              <a:t> -&gt; </a:t>
            </a:r>
            <a:r>
              <a:rPr lang="en-US" sz="2400" dirty="0" err="1" smtClean="0"/>
              <a:t>Khi</a:t>
            </a:r>
            <a:r>
              <a:rPr lang="en-US" sz="2400" dirty="0" smtClean="0"/>
              <a:t> </a:t>
            </a:r>
            <a:r>
              <a:rPr lang="en-US" sz="2400" dirty="0" err="1" smtClean="0"/>
              <a:t>nước</a:t>
            </a:r>
            <a:r>
              <a:rPr lang="en-US" sz="2400" dirty="0" smtClean="0"/>
              <a:t> </a:t>
            </a:r>
            <a:r>
              <a:rPr lang="en-US" sz="2400" dirty="0" err="1" smtClean="0"/>
              <a:t>đến</a:t>
            </a:r>
            <a:r>
              <a:rPr lang="en-US" sz="2400" dirty="0" smtClean="0"/>
              <a:t> 1 </a:t>
            </a:r>
            <a:r>
              <a:rPr lang="en-US" sz="2400" dirty="0" err="1" smtClean="0"/>
              <a:t>khoảng</a:t>
            </a:r>
            <a:r>
              <a:rPr lang="en-US" sz="2400" dirty="0" smtClean="0"/>
              <a:t> </a:t>
            </a:r>
            <a:r>
              <a:rPr lang="en-US" sz="2400" dirty="0" err="1" smtClean="0"/>
              <a:t>mình</a:t>
            </a:r>
            <a:r>
              <a:rPr lang="en-US" sz="2400" dirty="0" smtClean="0"/>
              <a:t> </a:t>
            </a:r>
            <a:r>
              <a:rPr lang="en-US" sz="2400" dirty="0" err="1" smtClean="0"/>
              <a:t>cảm</a:t>
            </a:r>
            <a:r>
              <a:rPr lang="en-US" sz="2400" dirty="0" smtClean="0"/>
              <a:t> </a:t>
            </a:r>
            <a:r>
              <a:rPr lang="en-US" sz="2400" dirty="0" err="1" smtClean="0"/>
              <a:t>thấy</a:t>
            </a:r>
            <a:r>
              <a:rPr lang="en-US" sz="2400" dirty="0" smtClean="0"/>
              <a:t> </a:t>
            </a:r>
            <a:r>
              <a:rPr lang="en-US" sz="2400" dirty="0" err="1" smtClean="0"/>
              <a:t>thiếu</a:t>
            </a:r>
            <a:r>
              <a:rPr lang="en-US" sz="2400" dirty="0" smtClean="0"/>
              <a:t> -&gt; </a:t>
            </a:r>
            <a:r>
              <a:rPr lang="en-US" sz="2400" dirty="0" err="1" smtClean="0"/>
              <a:t>Tự</a:t>
            </a:r>
            <a:r>
              <a:rPr lang="en-US" sz="2400" dirty="0" smtClean="0"/>
              <a:t> </a:t>
            </a:r>
            <a:r>
              <a:rPr lang="en-US" sz="2400" dirty="0" err="1" smtClean="0"/>
              <a:t>bật</a:t>
            </a:r>
            <a:r>
              <a:rPr lang="en-US" sz="2400" dirty="0" smtClean="0"/>
              <a:t> </a:t>
            </a:r>
            <a:r>
              <a:rPr lang="en-US" sz="2400" dirty="0" err="1" smtClean="0"/>
              <a:t>công</a:t>
            </a:r>
            <a:r>
              <a:rPr lang="en-US" sz="2400" dirty="0" smtClean="0"/>
              <a:t> </a:t>
            </a:r>
            <a:r>
              <a:rPr lang="en-US" sz="2400" dirty="0" err="1" smtClean="0"/>
              <a:t>tắc</a:t>
            </a:r>
            <a:r>
              <a:rPr lang="en-US" sz="2400" dirty="0" smtClean="0"/>
              <a:t> </a:t>
            </a:r>
            <a:r>
              <a:rPr lang="en-US" sz="2400" dirty="0" err="1" smtClean="0"/>
              <a:t>lấy</a:t>
            </a:r>
            <a:r>
              <a:rPr lang="en-US" sz="2400" dirty="0" smtClean="0"/>
              <a:t> </a:t>
            </a:r>
            <a:r>
              <a:rPr lang="en-US" sz="2400" dirty="0" err="1" smtClean="0"/>
              <a:t>nước</a:t>
            </a:r>
            <a:endParaRPr lang="en-US" sz="2400" dirty="0" smtClean="0"/>
          </a:p>
          <a:p>
            <a:endParaRPr lang="en-US" sz="2400" dirty="0"/>
          </a:p>
          <a:p>
            <a:r>
              <a:rPr lang="en-US" sz="2400" dirty="0" err="1" smtClean="0"/>
              <a:t>Bắt</a:t>
            </a:r>
            <a:r>
              <a:rPr lang="en-US" sz="2400" dirty="0" smtClean="0"/>
              <a:t> </a:t>
            </a:r>
            <a:r>
              <a:rPr lang="en-US" sz="2400" dirty="0" err="1" smtClean="0"/>
              <a:t>đầu</a:t>
            </a:r>
            <a:r>
              <a:rPr lang="en-US" sz="2400" dirty="0" smtClean="0"/>
              <a:t> </a:t>
            </a:r>
            <a:r>
              <a:rPr lang="en-US" sz="2400" dirty="0" err="1" smtClean="0"/>
              <a:t>thực</a:t>
            </a:r>
            <a:r>
              <a:rPr lang="en-US" sz="2400" dirty="0" smtClean="0"/>
              <a:t> </a:t>
            </a:r>
            <a:r>
              <a:rPr lang="en-US" sz="2400" dirty="0" err="1" smtClean="0"/>
              <a:t>hiện</a:t>
            </a:r>
            <a:r>
              <a:rPr lang="en-US" sz="2400" dirty="0" smtClean="0"/>
              <a:t> </a:t>
            </a:r>
            <a:r>
              <a:rPr lang="en-US" sz="2400" dirty="0" err="1" smtClean="0"/>
              <a:t>với</a:t>
            </a:r>
            <a:r>
              <a:rPr lang="en-US" sz="2400" dirty="0" smtClean="0"/>
              <a:t> </a:t>
            </a:r>
            <a:r>
              <a:rPr lang="en-US" sz="2400" dirty="0" err="1" smtClean="0"/>
              <a:t>phòng</a:t>
            </a:r>
            <a:r>
              <a:rPr lang="en-US" sz="2400" dirty="0" smtClean="0"/>
              <a:t> </a:t>
            </a:r>
            <a:r>
              <a:rPr lang="en-US" sz="2400" dirty="0" err="1" smtClean="0"/>
              <a:t>của</a:t>
            </a:r>
            <a:r>
              <a:rPr lang="en-US" sz="2400" dirty="0" smtClean="0"/>
              <a:t> </a:t>
            </a:r>
            <a:r>
              <a:rPr lang="en-US" sz="2400" dirty="0" err="1" smtClean="0"/>
              <a:t>mình</a:t>
            </a:r>
            <a:endParaRPr lang="en-US" sz="24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176034862"/>
      </p:ext>
    </p:extLst>
  </p:cSld>
  <p:clrMapOvr>
    <a:masterClrMapping/>
  </p:clrMapOvr>
  <mc:AlternateContent xmlns:mc="http://schemas.openxmlformats.org/markup-compatibility/2006">
    <mc:Choice xmlns:p14="http://schemas.microsoft.com/office/powerpoint/2010/main" Requires="p14">
      <p:transition spd="slow" p14:dur="2000" advTm="25933"/>
    </mc:Choice>
    <mc:Fallback>
      <p:transition spd="slow" advTm="259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Thank you</a:t>
            </a:r>
            <a:endParaRPr lang="ko-KR" altLang="en-US" dirty="0"/>
          </a:p>
        </p:txBody>
      </p:sp>
      <p:sp>
        <p:nvSpPr>
          <p:cNvPr id="3" name="Text Placeholder 2"/>
          <p:cNvSpPr>
            <a:spLocks noGrp="1"/>
          </p:cNvSpPr>
          <p:nvPr>
            <p:ph type="body" sz="quarter" idx="11"/>
          </p:nvPr>
        </p:nvSpPr>
        <p:spPr>
          <a:xfrm>
            <a:off x="3203848" y="2931790"/>
            <a:ext cx="2736303" cy="432048"/>
          </a:xfrm>
        </p:spPr>
        <p:txBody>
          <a:bodyPr/>
          <a:lstStyle/>
          <a:p>
            <a:pPr lvl="0"/>
            <a:r>
              <a:rPr lang="en-US" altLang="ko-KR" sz="1800" dirty="0" smtClean="0"/>
              <a:t>CẢM ƠN CÁC BẠN VÀ THẦY CÔ ĐÃ THEO DÕI</a:t>
            </a:r>
            <a:endParaRPr lang="en-US" altLang="ko-KR" sz="18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61455909"/>
      </p:ext>
    </p:extLst>
  </p:cSld>
  <p:clrMapOvr>
    <a:masterClrMapping/>
  </p:clrMapOvr>
  <mc:AlternateContent xmlns:mc="http://schemas.openxmlformats.org/markup-compatibility/2006">
    <mc:Choice xmlns:p14="http://schemas.microsoft.com/office/powerpoint/2010/main" Requires="p14">
      <p:transition spd="slow" p14:dur="2000" advTm="18633"/>
    </mc:Choice>
    <mc:Fallback>
      <p:transition spd="slow" advTm="186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prstGeom prst="rect">
            <a:avLst/>
          </a:prstGeom>
        </p:spPr>
        <p:txBody>
          <a:bodyPr/>
          <a:lstStyle/>
          <a:p>
            <a:r>
              <a:rPr lang="en-US" altLang="ko-KR" dirty="0" smtClean="0"/>
              <a:t>I.LỜI MỞ ĐẦU</a:t>
            </a:r>
            <a:endParaRPr lang="ko-KR" altLang="en-US" dirty="0"/>
          </a:p>
        </p:txBody>
      </p:sp>
      <p:sp>
        <p:nvSpPr>
          <p:cNvPr id="3" name="Text Placeholder 2"/>
          <p:cNvSpPr>
            <a:spLocks noGrp="1"/>
          </p:cNvSpPr>
          <p:nvPr>
            <p:ph type="body" sz="quarter" idx="11"/>
          </p:nvPr>
        </p:nvSpPr>
        <p:spPr>
          <a:prstGeom prst="rect">
            <a:avLst/>
          </a:prstGeom>
        </p:spPr>
        <p:txBody>
          <a:bodyPr/>
          <a:lstStyle/>
          <a:p>
            <a:pPr lvl="0"/>
            <a:endParaRPr lang="en-US" altLang="ko-KR" sz="2400" dirty="0" smtClean="0"/>
          </a:p>
          <a:p>
            <a:pPr lvl="0"/>
            <a:r>
              <a:rPr lang="en-US" altLang="ko-KR" sz="2400" dirty="0" smtClean="0"/>
              <a:t>LÍ DO CHỌN ĐỀ TÀI</a:t>
            </a:r>
            <a:endParaRPr lang="en-US" altLang="ko-KR" sz="2400" dirty="0"/>
          </a:p>
        </p:txBody>
      </p:sp>
      <p:pic>
        <p:nvPicPr>
          <p:cNvPr id="9" name="Picture Placeholder 8"/>
          <p:cNvPicPr>
            <a:picLocks noGrp="1" noChangeAspect="1"/>
          </p:cNvPicPr>
          <p:nvPr>
            <p:ph type="pic" idx="12"/>
          </p:nvPr>
        </p:nvPicPr>
        <p:blipFill>
          <a:blip r:embed="rId4">
            <a:extLst>
              <a:ext uri="{28A0092B-C50C-407E-A947-70E740481C1C}">
                <a14:useLocalDpi xmlns:a14="http://schemas.microsoft.com/office/drawing/2010/main" val="0"/>
              </a:ext>
            </a:extLst>
          </a:blip>
          <a:srcRect t="10422" b="10422"/>
          <a:stretch>
            <a:fillRect/>
          </a:stretch>
        </p:blipFill>
        <p:spPr>
          <a:xfrm>
            <a:off x="4788024" y="1374406"/>
            <a:ext cx="2736000" cy="1584833"/>
          </a:xfrm>
        </p:spPr>
      </p:pic>
      <p:pic>
        <p:nvPicPr>
          <p:cNvPr id="7" name="Picture Placeholder 6"/>
          <p:cNvPicPr>
            <a:picLocks noGrp="1" noChangeAspect="1"/>
          </p:cNvPicPr>
          <p:nvPr>
            <p:ph type="pic" idx="1"/>
          </p:nvPr>
        </p:nvPicPr>
        <p:blipFill>
          <a:blip r:embed="rId5" cstate="print">
            <a:extLst>
              <a:ext uri="{28A0092B-C50C-407E-A947-70E740481C1C}">
                <a14:useLocalDpi xmlns:a14="http://schemas.microsoft.com/office/drawing/2010/main" val="0"/>
              </a:ext>
            </a:extLst>
          </a:blip>
          <a:srcRect t="2661" b="2661"/>
          <a:stretch>
            <a:fillRect/>
          </a:stretch>
        </p:blipFill>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107815636"/>
      </p:ext>
    </p:extLst>
  </p:cSld>
  <p:clrMapOvr>
    <a:masterClrMapping/>
  </p:clrMapOvr>
  <mc:AlternateContent xmlns:mc="http://schemas.openxmlformats.org/markup-compatibility/2006">
    <mc:Choice xmlns:p14="http://schemas.microsoft.com/office/powerpoint/2010/main" Requires="p14">
      <p:transition spd="slow" p14:dur="2000" advTm="372"/>
    </mc:Choice>
    <mc:Fallback>
      <p:transition spd="slow" advTm="3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smtClean="0"/>
              <a:t>I.LỜI MỞ ĐẦU</a:t>
            </a:r>
            <a:endParaRPr lang="ko-KR" altLang="en-US" dirty="0"/>
          </a:p>
        </p:txBody>
      </p:sp>
      <p:sp>
        <p:nvSpPr>
          <p:cNvPr id="3" name="Text Placeholder 2"/>
          <p:cNvSpPr>
            <a:spLocks noGrp="1"/>
          </p:cNvSpPr>
          <p:nvPr>
            <p:ph type="body" sz="quarter" idx="11"/>
          </p:nvPr>
        </p:nvSpPr>
        <p:spPr>
          <a:xfrm>
            <a:off x="0" y="922170"/>
            <a:ext cx="9144000" cy="288032"/>
          </a:xfrm>
        </p:spPr>
        <p:txBody>
          <a:bodyPr/>
          <a:lstStyle/>
          <a:p>
            <a:pPr lvl="0"/>
            <a:r>
              <a:rPr lang="en-US" altLang="ko-KR" sz="2400" dirty="0" smtClean="0"/>
              <a:t>LÍ DO CHỌN ĐỀ TÀI</a:t>
            </a:r>
            <a:endParaRPr lang="en-US" altLang="ko-KR" sz="2400" dirty="0"/>
          </a:p>
        </p:txBody>
      </p:sp>
      <p:sp>
        <p:nvSpPr>
          <p:cNvPr id="4" name="Oval 3"/>
          <p:cNvSpPr/>
          <p:nvPr/>
        </p:nvSpPr>
        <p:spPr>
          <a:xfrm>
            <a:off x="888696" y="3893046"/>
            <a:ext cx="720080"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Oval 4"/>
          <p:cNvSpPr/>
          <p:nvPr/>
        </p:nvSpPr>
        <p:spPr>
          <a:xfrm>
            <a:off x="545916" y="1606246"/>
            <a:ext cx="720080" cy="7200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Oval 5"/>
          <p:cNvSpPr/>
          <p:nvPr/>
        </p:nvSpPr>
        <p:spPr>
          <a:xfrm>
            <a:off x="1996792" y="2702021"/>
            <a:ext cx="720080" cy="72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 name="Group 6"/>
          <p:cNvGrpSpPr/>
          <p:nvPr/>
        </p:nvGrpSpPr>
        <p:grpSpPr>
          <a:xfrm>
            <a:off x="-1252315" y="1387922"/>
            <a:ext cx="3193504" cy="3224314"/>
            <a:chOff x="-1241419" y="1431052"/>
            <a:chExt cx="3193504" cy="3224314"/>
          </a:xfrm>
          <a:solidFill>
            <a:schemeClr val="accent2"/>
          </a:solidFill>
        </p:grpSpPr>
        <p:sp>
          <p:nvSpPr>
            <p:cNvPr id="8" name="Block Arc 7"/>
            <p:cNvSpPr/>
            <p:nvPr/>
          </p:nvSpPr>
          <p:spPr>
            <a:xfrm>
              <a:off x="-1241419" y="1431052"/>
              <a:ext cx="3193504" cy="3193504"/>
            </a:xfrm>
            <a:prstGeom prst="blockArc">
              <a:avLst>
                <a:gd name="adj1" fmla="val 16290582"/>
                <a:gd name="adj2" fmla="val 4576946"/>
                <a:gd name="adj3" fmla="val 9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Isosceles Triangle 8"/>
            <p:cNvSpPr/>
            <p:nvPr/>
          </p:nvSpPr>
          <p:spPr>
            <a:xfrm rot="15300000">
              <a:off x="595793" y="4484150"/>
              <a:ext cx="148089" cy="1943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 name="Group 9"/>
          <p:cNvGrpSpPr/>
          <p:nvPr/>
        </p:nvGrpSpPr>
        <p:grpSpPr>
          <a:xfrm>
            <a:off x="-1657462" y="1203598"/>
            <a:ext cx="4048798" cy="4048798"/>
            <a:chOff x="-1620688" y="1203598"/>
            <a:chExt cx="4048798" cy="4048798"/>
          </a:xfrm>
          <a:solidFill>
            <a:schemeClr val="accent1"/>
          </a:solidFill>
        </p:grpSpPr>
        <p:sp>
          <p:nvSpPr>
            <p:cNvPr id="11" name="Block Arc 10"/>
            <p:cNvSpPr/>
            <p:nvPr/>
          </p:nvSpPr>
          <p:spPr>
            <a:xfrm>
              <a:off x="-1620688" y="1203598"/>
              <a:ext cx="4048798" cy="4048798"/>
            </a:xfrm>
            <a:prstGeom prst="blockArc">
              <a:avLst>
                <a:gd name="adj1" fmla="val 16233158"/>
                <a:gd name="adj2" fmla="val 1430557"/>
                <a:gd name="adj3" fmla="val 83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Isosceles Triangle 11"/>
            <p:cNvSpPr/>
            <p:nvPr/>
          </p:nvSpPr>
          <p:spPr>
            <a:xfrm rot="12374003">
              <a:off x="2112022" y="4027393"/>
              <a:ext cx="148089" cy="1943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3" name="Group 12"/>
          <p:cNvGrpSpPr/>
          <p:nvPr/>
        </p:nvGrpSpPr>
        <p:grpSpPr>
          <a:xfrm>
            <a:off x="-2106762" y="1377752"/>
            <a:ext cx="3540522" cy="3540522"/>
            <a:chOff x="-2052736" y="1377752"/>
            <a:chExt cx="3540522" cy="3540522"/>
          </a:xfrm>
          <a:solidFill>
            <a:schemeClr val="accent3"/>
          </a:solidFill>
        </p:grpSpPr>
        <p:sp>
          <p:nvSpPr>
            <p:cNvPr id="14" name="Block Arc 13"/>
            <p:cNvSpPr/>
            <p:nvPr/>
          </p:nvSpPr>
          <p:spPr>
            <a:xfrm>
              <a:off x="-2052736" y="1377752"/>
              <a:ext cx="3540522" cy="3540522"/>
            </a:xfrm>
            <a:prstGeom prst="blockArc">
              <a:avLst>
                <a:gd name="adj1" fmla="val 17694760"/>
                <a:gd name="adj2" fmla="val 849742"/>
                <a:gd name="adj3" fmla="val 1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2374003">
              <a:off x="1304369" y="3518776"/>
              <a:ext cx="148089" cy="194344"/>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6" name="Rectangle 9"/>
          <p:cNvSpPr/>
          <p:nvPr/>
        </p:nvSpPr>
        <p:spPr>
          <a:xfrm>
            <a:off x="754715" y="1802426"/>
            <a:ext cx="317247" cy="296971"/>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bg1"/>
          </a:solidFill>
          <a:ln>
            <a:noFill/>
          </a:ln>
          <a:effectLst>
            <a:outerShdw blurRad="800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Oval 21"/>
          <p:cNvSpPr>
            <a:spLocks noChangeAspect="1"/>
          </p:cNvSpPr>
          <p:nvPr/>
        </p:nvSpPr>
        <p:spPr>
          <a:xfrm>
            <a:off x="1089214" y="4092232"/>
            <a:ext cx="319043" cy="321708"/>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a:effectLst>
            <a:outerShdw blurRad="8001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1" name="TextBox 20"/>
          <p:cNvSpPr txBox="1"/>
          <p:nvPr/>
        </p:nvSpPr>
        <p:spPr>
          <a:xfrm>
            <a:off x="2190064" y="1516315"/>
            <a:ext cx="4470168" cy="400110"/>
          </a:xfrm>
          <a:prstGeom prst="rect">
            <a:avLst/>
          </a:prstGeom>
          <a:noFill/>
        </p:spPr>
        <p:txBody>
          <a:bodyPr wrap="square" rtlCol="0">
            <a:spAutoFit/>
          </a:bodyPr>
          <a:lstStyle/>
          <a:p>
            <a:r>
              <a:rPr lang="en-US" altLang="ko-KR" sz="2000" b="1" dirty="0" smtClean="0">
                <a:solidFill>
                  <a:srgbClr val="0070C0"/>
                </a:solidFill>
                <a:cs typeface="Arial" pitchFamily="34" charset="0"/>
              </a:rPr>
              <a:t>BẢO VỆ AN TOÀN CHO CHỦ NHÀ</a:t>
            </a:r>
            <a:endParaRPr lang="ko-KR" altLang="en-US" sz="2000" b="1" dirty="0">
              <a:solidFill>
                <a:srgbClr val="0070C0"/>
              </a:solidFill>
              <a:cs typeface="Arial" pitchFamily="34" charset="0"/>
            </a:endParaRPr>
          </a:p>
        </p:txBody>
      </p:sp>
      <p:sp>
        <p:nvSpPr>
          <p:cNvPr id="24" name="TextBox 23"/>
          <p:cNvSpPr txBox="1"/>
          <p:nvPr/>
        </p:nvSpPr>
        <p:spPr>
          <a:xfrm>
            <a:off x="2714826" y="2099397"/>
            <a:ext cx="5241549" cy="400110"/>
          </a:xfrm>
          <a:prstGeom prst="rect">
            <a:avLst/>
          </a:prstGeom>
          <a:noFill/>
        </p:spPr>
        <p:txBody>
          <a:bodyPr wrap="square" rtlCol="0">
            <a:spAutoFit/>
          </a:bodyPr>
          <a:lstStyle/>
          <a:p>
            <a:r>
              <a:rPr lang="en-US" altLang="ko-KR" sz="2000" b="1" dirty="0" smtClean="0">
                <a:solidFill>
                  <a:srgbClr val="0070C0"/>
                </a:solidFill>
                <a:cs typeface="Arial" pitchFamily="34" charset="0"/>
              </a:rPr>
              <a:t>TIẾT KIỆM ĐIỆN, TIẾT KIỆM THỜI GIAN</a:t>
            </a:r>
            <a:endParaRPr lang="ko-KR" altLang="en-US" sz="2000" b="1" dirty="0">
              <a:solidFill>
                <a:srgbClr val="0070C0"/>
              </a:solidFill>
              <a:cs typeface="Arial" pitchFamily="34" charset="0"/>
            </a:endParaRPr>
          </a:p>
        </p:txBody>
      </p:sp>
      <p:sp>
        <p:nvSpPr>
          <p:cNvPr id="27" name="TextBox 26"/>
          <p:cNvSpPr txBox="1"/>
          <p:nvPr/>
        </p:nvSpPr>
        <p:spPr>
          <a:xfrm>
            <a:off x="3059832" y="2661951"/>
            <a:ext cx="5040560" cy="400110"/>
          </a:xfrm>
          <a:prstGeom prst="rect">
            <a:avLst/>
          </a:prstGeom>
          <a:noFill/>
        </p:spPr>
        <p:txBody>
          <a:bodyPr wrap="square" rtlCol="0">
            <a:spAutoFit/>
          </a:bodyPr>
          <a:lstStyle/>
          <a:p>
            <a:r>
              <a:rPr lang="en-US" altLang="ko-KR" sz="2000" b="1" dirty="0" smtClean="0">
                <a:solidFill>
                  <a:srgbClr val="0070C0"/>
                </a:solidFill>
                <a:cs typeface="Arial" pitchFamily="34" charset="0"/>
              </a:rPr>
              <a:t>KHẢ NĂNG ÁP DỤNG THỰC TẾ CAO</a:t>
            </a:r>
            <a:endParaRPr lang="ko-KR" altLang="en-US" sz="2000" b="1" dirty="0">
              <a:solidFill>
                <a:srgbClr val="0070C0"/>
              </a:solidFill>
              <a:cs typeface="Arial" pitchFamily="34" charset="0"/>
            </a:endParaRPr>
          </a:p>
        </p:txBody>
      </p:sp>
      <p:pic>
        <p:nvPicPr>
          <p:cNvPr id="32" name="Picture 3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31378" y="2918323"/>
            <a:ext cx="319916" cy="319916"/>
          </a:xfrm>
          <a:prstGeom prst="rect">
            <a:avLst/>
          </a:prstGeom>
          <a:ln>
            <a:noFill/>
          </a:ln>
          <a:effectLst>
            <a:softEdge rad="112500"/>
          </a:effectLst>
        </p:spPr>
      </p:pic>
      <p:sp>
        <p:nvSpPr>
          <p:cNvPr id="33" name="TextBox 32"/>
          <p:cNvSpPr txBox="1"/>
          <p:nvPr/>
        </p:nvSpPr>
        <p:spPr>
          <a:xfrm>
            <a:off x="3347864" y="3227346"/>
            <a:ext cx="6266061" cy="400110"/>
          </a:xfrm>
          <a:prstGeom prst="rect">
            <a:avLst/>
          </a:prstGeom>
          <a:noFill/>
        </p:spPr>
        <p:txBody>
          <a:bodyPr wrap="square" rtlCol="0">
            <a:spAutoFit/>
          </a:bodyPr>
          <a:lstStyle/>
          <a:p>
            <a:r>
              <a:rPr lang="en-US" altLang="ko-KR" sz="2000" b="1" dirty="0" smtClean="0">
                <a:solidFill>
                  <a:srgbClr val="0070C0"/>
                </a:solidFill>
                <a:cs typeface="Arial" pitchFamily="34" charset="0"/>
              </a:rPr>
              <a:t>TIỆN LỢI CHO VIỆC GIÁM SÁT VÀ ĐIỀU KHIỂN</a:t>
            </a:r>
            <a:endParaRPr lang="ko-KR" altLang="en-US" sz="2000" b="1" dirty="0">
              <a:solidFill>
                <a:srgbClr val="0070C0"/>
              </a:solidFill>
              <a:cs typeface="Arial" pitchFamily="34" charset="0"/>
            </a:endParaRPr>
          </a:p>
        </p:txBody>
      </p:sp>
      <p:sp>
        <p:nvSpPr>
          <p:cNvPr id="35" name="TextBox 34"/>
          <p:cNvSpPr txBox="1"/>
          <p:nvPr/>
        </p:nvSpPr>
        <p:spPr>
          <a:xfrm>
            <a:off x="3047691" y="3804616"/>
            <a:ext cx="6266061" cy="400110"/>
          </a:xfrm>
          <a:prstGeom prst="rect">
            <a:avLst/>
          </a:prstGeom>
          <a:noFill/>
        </p:spPr>
        <p:txBody>
          <a:bodyPr wrap="square" rtlCol="0">
            <a:spAutoFit/>
          </a:bodyPr>
          <a:lstStyle/>
          <a:p>
            <a:r>
              <a:rPr lang="en-US" altLang="ko-KR" sz="2000" b="1" dirty="0" smtClean="0">
                <a:solidFill>
                  <a:srgbClr val="0070C0"/>
                </a:solidFill>
                <a:cs typeface="Arial" pitchFamily="34" charset="0"/>
              </a:rPr>
              <a:t>ĐÁP ỨNG NHU CẦU CỦA NHIỀU KHÁCH HÀNG</a:t>
            </a:r>
            <a:endParaRPr lang="ko-KR" altLang="en-US" sz="2000" b="1" dirty="0">
              <a:solidFill>
                <a:srgbClr val="0070C0"/>
              </a:solidFill>
              <a:cs typeface="Arial" pitchFamily="34" charset="0"/>
            </a:endParaRPr>
          </a:p>
        </p:txBody>
      </p:sp>
      <p:pic>
        <p:nvPicPr>
          <p:cNvPr id="22" name="Audio 2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503397310"/>
      </p:ext>
    </p:extLst>
  </p:cSld>
  <p:clrMapOvr>
    <a:masterClrMapping/>
  </p:clrMapOvr>
  <mc:AlternateContent xmlns:mc="http://schemas.openxmlformats.org/markup-compatibility/2006">
    <mc:Choice xmlns:p14="http://schemas.microsoft.com/office/powerpoint/2010/main" Requires="p14">
      <p:transition spd="slow" p14:dur="2000" advTm="1957"/>
    </mc:Choice>
    <mc:Fallback>
      <p:transition spd="slow" advTm="1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1000"/>
                                        <p:tgtEl>
                                          <p:spTgt spid="27"/>
                                        </p:tgtEl>
                                      </p:cBhvr>
                                    </p:animEffect>
                                    <p:anim calcmode="lin" valueType="num">
                                      <p:cBhvr>
                                        <p:cTn id="22" dur="1000" fill="hold"/>
                                        <p:tgtEl>
                                          <p:spTgt spid="27"/>
                                        </p:tgtEl>
                                        <p:attrNameLst>
                                          <p:attrName>ppt_x</p:attrName>
                                        </p:attrNameLst>
                                      </p:cBhvr>
                                      <p:tavLst>
                                        <p:tav tm="0">
                                          <p:val>
                                            <p:strVal val="#ppt_x"/>
                                          </p:val>
                                        </p:tav>
                                        <p:tav tm="100000">
                                          <p:val>
                                            <p:strVal val="#ppt_x"/>
                                          </p:val>
                                        </p:tav>
                                      </p:tavLst>
                                    </p:anim>
                                    <p:anim calcmode="lin" valueType="num">
                                      <p:cBhvr>
                                        <p:cTn id="23"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barn(inVertical)">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35">
                                            <p:txEl>
                                              <p:pRg st="0" end="0"/>
                                            </p:txEl>
                                          </p:spTgt>
                                        </p:tgtEl>
                                        <p:attrNameLst>
                                          <p:attrName>style.visibility</p:attrName>
                                        </p:attrNameLst>
                                      </p:cBhvr>
                                      <p:to>
                                        <p:strVal val="visible"/>
                                      </p:to>
                                    </p:set>
                                    <p:animEffect transition="in" filter="wipe(down)">
                                      <p:cBhvr>
                                        <p:cTn id="33" dur="500"/>
                                        <p:tgtEl>
                                          <p:spTgt spid="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4" fill="hold" display="0">
                  <p:stCondLst>
                    <p:cond delay="indefinite"/>
                  </p:stCondLst>
                  <p:endCondLst>
                    <p:cond evt="onStopAudio" delay="0">
                      <p:tgtEl>
                        <p:sldTgt/>
                      </p:tgtEl>
                    </p:cond>
                  </p:endCondLst>
                </p:cTn>
                <p:tgtEl>
                  <p:spTgt spid="22"/>
                </p:tgtEl>
              </p:cMediaNode>
            </p:audio>
          </p:childTnLst>
        </p:cTn>
      </p:par>
    </p:tnLst>
    <p:bldLst>
      <p:bldP spid="21" grpId="0"/>
      <p:bldP spid="24" grpId="0"/>
      <p:bldP spid="27" grpId="0"/>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prstGeom prst="rect">
            <a:avLst/>
          </a:prstGeom>
        </p:spPr>
        <p:txBody>
          <a:bodyPr/>
          <a:lstStyle/>
          <a:p>
            <a:r>
              <a:rPr lang="en-US" altLang="ko-KR" dirty="0" smtClean="0"/>
              <a:t>II.TỔNG QUAN VỀ SMARTHOME</a:t>
            </a:r>
            <a:endParaRPr lang="ko-KR" altLang="en-US" dirty="0"/>
          </a:p>
        </p:txBody>
      </p:sp>
      <p:pic>
        <p:nvPicPr>
          <p:cNvPr id="7" name="Picture Placeholder 6"/>
          <p:cNvPicPr>
            <a:picLocks noGrp="1" noChangeAspect="1"/>
          </p:cNvPicPr>
          <p:nvPr>
            <p:ph type="pic" idx="10"/>
          </p:nvPr>
        </p:nvPicPr>
        <p:blipFill>
          <a:blip r:embed="rId4">
            <a:extLst>
              <a:ext uri="{28A0092B-C50C-407E-A947-70E740481C1C}">
                <a14:useLocalDpi xmlns:a14="http://schemas.microsoft.com/office/drawing/2010/main" val="0"/>
              </a:ext>
            </a:extLst>
          </a:blip>
          <a:srcRect t="5684" b="5684"/>
          <a:stretch>
            <a:fillRect/>
          </a:stretch>
        </p:blipFill>
        <p:spPr>
          <a:xfrm>
            <a:off x="0" y="1941513"/>
            <a:ext cx="8820150" cy="3078162"/>
          </a:xfrm>
        </p:spPr>
      </p:pic>
      <p:pic>
        <p:nvPicPr>
          <p:cNvPr id="4" name="Picture Placeholder 3"/>
          <p:cNvPicPr>
            <a:picLocks noGrp="1" noChangeAspect="1"/>
          </p:cNvPicPr>
          <p:nvPr>
            <p:ph type="pic" idx="12"/>
          </p:nvPr>
        </p:nvPicPr>
        <p:blipFill>
          <a:blip r:embed="rId5">
            <a:extLst>
              <a:ext uri="{28A0092B-C50C-407E-A947-70E740481C1C}">
                <a14:useLocalDpi xmlns:a14="http://schemas.microsoft.com/office/drawing/2010/main" val="0"/>
              </a:ext>
            </a:extLst>
          </a:blip>
          <a:srcRect t="7722" b="7722"/>
          <a:stretch>
            <a:fillRect/>
          </a:stretch>
        </p:blipFill>
        <p:spPr>
          <a:xfrm>
            <a:off x="6732241" y="680961"/>
            <a:ext cx="1584176" cy="1242718"/>
          </a:xfrm>
        </p:spPr>
      </p:pic>
      <p:sp>
        <p:nvSpPr>
          <p:cNvPr id="9" name="Rounded Rectangle 8"/>
          <p:cNvSpPr/>
          <p:nvPr/>
        </p:nvSpPr>
        <p:spPr>
          <a:xfrm>
            <a:off x="1907704" y="843558"/>
            <a:ext cx="4680520" cy="1080121"/>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dirty="0" smtClean="0"/>
              <a:t>SMART HOME </a:t>
            </a:r>
            <a:r>
              <a:rPr lang="en-US" sz="2400" dirty="0" err="1" smtClean="0"/>
              <a:t>là</a:t>
            </a:r>
            <a:r>
              <a:rPr lang="en-US" sz="2400" dirty="0" smtClean="0"/>
              <a:t> </a:t>
            </a:r>
            <a:r>
              <a:rPr lang="en-US" sz="2400" dirty="0" err="1" smtClean="0"/>
              <a:t>gì</a:t>
            </a:r>
            <a:r>
              <a:rPr lang="en-US" sz="2400" dirty="0" smtClean="0"/>
              <a:t>?</a:t>
            </a:r>
            <a:endParaRPr lang="en-US" sz="2400"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44911344"/>
      </p:ext>
    </p:extLst>
  </p:cSld>
  <p:clrMapOvr>
    <a:masterClrMapping/>
  </p:clrMapOvr>
  <mc:AlternateContent xmlns:mc="http://schemas.openxmlformats.org/markup-compatibility/2006">
    <mc:Choice xmlns:p14="http://schemas.microsoft.com/office/powerpoint/2010/main" Requires="p14">
      <p:transition spd="slow" p14:dur="2000" advTm="604"/>
    </mc:Choice>
    <mc:Fallback>
      <p:transition spd="slow" advTm="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r>
              <a:rPr lang="en-US" altLang="ko-KR" dirty="0"/>
              <a:t>II.TỔNG QUAN VỀ SMARTHOME</a:t>
            </a:r>
            <a:endParaRPr lang="ko-KR" altLang="en-US" dirty="0"/>
          </a:p>
        </p:txBody>
      </p:sp>
      <p:sp>
        <p:nvSpPr>
          <p:cNvPr id="3" name="Text Placeholder 2"/>
          <p:cNvSpPr>
            <a:spLocks noGrp="1"/>
          </p:cNvSpPr>
          <p:nvPr>
            <p:ph type="body" sz="quarter" idx="11"/>
          </p:nvPr>
        </p:nvSpPr>
        <p:spPr>
          <a:xfrm>
            <a:off x="1077892" y="905243"/>
            <a:ext cx="7560840" cy="288032"/>
          </a:xfrm>
        </p:spPr>
        <p:txBody>
          <a:bodyPr/>
          <a:lstStyle/>
          <a:p>
            <a:pPr algn="l"/>
            <a:r>
              <a:rPr lang="en-US" sz="2400" dirty="0" smtClean="0"/>
              <a:t>2.Tiện </a:t>
            </a:r>
            <a:r>
              <a:rPr lang="en-US" sz="2400" dirty="0" err="1" smtClean="0"/>
              <a:t>ích</a:t>
            </a: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4163301674"/>
              </p:ext>
            </p:extLst>
          </p:nvPr>
        </p:nvGraphicFramePr>
        <p:xfrm>
          <a:off x="668937" y="1426259"/>
          <a:ext cx="1990163" cy="3616891"/>
        </p:xfrm>
        <a:graphic>
          <a:graphicData uri="http://schemas.openxmlformats.org/drawingml/2006/table">
            <a:tbl>
              <a:tblPr firstRow="1" bandRow="1">
                <a:tableStyleId>{5940675A-B579-460E-94D1-54222C63F5DA}</a:tableStyleId>
              </a:tblPr>
              <a:tblGrid>
                <a:gridCol w="250937">
                  <a:extLst>
                    <a:ext uri="{9D8B030D-6E8A-4147-A177-3AD203B41FA5}">
                      <a16:colId xmlns:a16="http://schemas.microsoft.com/office/drawing/2014/main" val="20000"/>
                    </a:ext>
                  </a:extLst>
                </a:gridCol>
                <a:gridCol w="1512631">
                  <a:extLst>
                    <a:ext uri="{9D8B030D-6E8A-4147-A177-3AD203B41FA5}">
                      <a16:colId xmlns:a16="http://schemas.microsoft.com/office/drawing/2014/main" val="20001"/>
                    </a:ext>
                  </a:extLst>
                </a:gridCol>
                <a:gridCol w="226595">
                  <a:extLst>
                    <a:ext uri="{9D8B030D-6E8A-4147-A177-3AD203B41FA5}">
                      <a16:colId xmlns:a16="http://schemas.microsoft.com/office/drawing/2014/main" val="20002"/>
                    </a:ext>
                  </a:extLst>
                </a:gridCol>
              </a:tblGrid>
              <a:tr h="0">
                <a:tc>
                  <a:txBody>
                    <a:bodyPr/>
                    <a:lstStyle/>
                    <a:p>
                      <a:pPr>
                        <a:lnSpc>
                          <a:spcPct val="0"/>
                        </a:lnSpc>
                      </a:pPr>
                      <a:endParaRPr lang="ko-KR" altLang="en-US" sz="800" dirty="0">
                        <a:solidFill>
                          <a:schemeClr val="tx1">
                            <a:lumMod val="75000"/>
                            <a:lumOff val="25000"/>
                          </a:schemeClr>
                        </a:solidFill>
                        <a:latin typeface="+mn-lt"/>
                      </a:endParaRPr>
                    </a:p>
                  </a:txBody>
                  <a:tcPr>
                    <a:lnL w="28575" cap="flat" cmpd="sng" algn="ctr">
                      <a:solidFill>
                        <a:schemeClr val="accent2"/>
                      </a:solidFill>
                      <a:prstDash val="solid"/>
                      <a:round/>
                      <a:headEnd type="none" w="med" len="med"/>
                      <a:tailEnd type="none" w="med" len="med"/>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nSpc>
                          <a:spcPct val="0"/>
                        </a:lnSpc>
                      </a:pPr>
                      <a:endParaRPr lang="ko-KR" altLang="en-US" sz="800" dirty="0">
                        <a:solidFill>
                          <a:schemeClr val="tx1">
                            <a:lumMod val="75000"/>
                            <a:lumOff val="25000"/>
                          </a:schemeClr>
                        </a:solidFill>
                        <a:latin typeface="+mn-lt"/>
                      </a:endParaRPr>
                    </a:p>
                  </a:txBody>
                  <a:tcPr anchor="ctr">
                    <a:lnL w="12700" cmpd="sng">
                      <a:noFill/>
                    </a:lnL>
                    <a:lnR w="12700" cmpd="sng">
                      <a:noFill/>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8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295677">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JM" altLang="ko-KR" sz="1600" b="1" dirty="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0"/>
                        </a:lnSpc>
                        <a:spcBef>
                          <a:spcPts val="0"/>
                        </a:spcBef>
                        <a:spcAft>
                          <a:spcPts val="0"/>
                        </a:spcAft>
                        <a:buClrTx/>
                        <a:buSzTx/>
                        <a:buFontTx/>
                        <a:buNone/>
                        <a:tabLst/>
                        <a:defRPr/>
                      </a:pPr>
                      <a:endParaRPr lang="en-US"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62353">
                <a:tc>
                  <a:txBody>
                    <a:bodyPr/>
                    <a:lstStyle/>
                    <a:p>
                      <a:pPr algn="l"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2000" dirty="0" err="1" smtClean="0">
                          <a:solidFill>
                            <a:schemeClr val="tx1">
                              <a:lumMod val="75000"/>
                              <a:lumOff val="25000"/>
                            </a:schemeClr>
                          </a:solidFill>
                          <a:latin typeface="+mn-lt"/>
                          <a:cs typeface="Arial" pitchFamily="34" charset="0"/>
                        </a:rPr>
                        <a:t>Còn</a:t>
                      </a:r>
                      <a:r>
                        <a:rPr lang="en-US" altLang="ko-KR" sz="2000" baseline="0" dirty="0" smtClean="0">
                          <a:solidFill>
                            <a:schemeClr val="tx1">
                              <a:lumMod val="75000"/>
                              <a:lumOff val="25000"/>
                            </a:schemeClr>
                          </a:solidFill>
                          <a:latin typeface="+mn-lt"/>
                          <a:cs typeface="Arial" pitchFamily="34" charset="0"/>
                        </a:rPr>
                        <a:t> </a:t>
                      </a:r>
                      <a:r>
                        <a:rPr lang="en-US" altLang="ko-KR" sz="2000" baseline="0" dirty="0" err="1" smtClean="0">
                          <a:solidFill>
                            <a:schemeClr val="tx1">
                              <a:lumMod val="75000"/>
                              <a:lumOff val="25000"/>
                            </a:schemeClr>
                          </a:solidFill>
                          <a:latin typeface="+mn-lt"/>
                          <a:cs typeface="Arial" pitchFamily="34" charset="0"/>
                        </a:rPr>
                        <a:t>được</a:t>
                      </a:r>
                      <a:r>
                        <a:rPr lang="en-US" altLang="ko-KR" sz="2000" baseline="0" dirty="0" smtClean="0">
                          <a:solidFill>
                            <a:schemeClr val="tx1">
                              <a:lumMod val="75000"/>
                              <a:lumOff val="25000"/>
                            </a:schemeClr>
                          </a:solidFill>
                          <a:latin typeface="+mn-lt"/>
                          <a:cs typeface="Arial" pitchFamily="34" charset="0"/>
                        </a:rPr>
                        <a:t> </a:t>
                      </a:r>
                      <a:r>
                        <a:rPr lang="en-US" altLang="ko-KR" sz="2000" baseline="0" dirty="0" err="1" smtClean="0">
                          <a:solidFill>
                            <a:schemeClr val="tx1">
                              <a:lumMod val="75000"/>
                              <a:lumOff val="25000"/>
                            </a:schemeClr>
                          </a:solidFill>
                          <a:latin typeface="+mn-lt"/>
                          <a:cs typeface="Arial" pitchFamily="34" charset="0"/>
                        </a:rPr>
                        <a:t>biết</a:t>
                      </a:r>
                      <a:r>
                        <a:rPr lang="en-US" altLang="ko-KR" sz="2000" baseline="0" dirty="0" smtClean="0">
                          <a:solidFill>
                            <a:schemeClr val="tx1">
                              <a:lumMod val="75000"/>
                              <a:lumOff val="25000"/>
                            </a:schemeClr>
                          </a:solidFill>
                          <a:latin typeface="+mn-lt"/>
                          <a:cs typeface="Arial" pitchFamily="34" charset="0"/>
                        </a:rPr>
                        <a:t> </a:t>
                      </a:r>
                      <a:r>
                        <a:rPr lang="en-US" altLang="ko-KR" sz="2000" baseline="0" dirty="0" err="1" smtClean="0">
                          <a:solidFill>
                            <a:schemeClr val="tx1">
                              <a:lumMod val="75000"/>
                              <a:lumOff val="25000"/>
                            </a:schemeClr>
                          </a:solidFill>
                          <a:latin typeface="+mn-lt"/>
                          <a:cs typeface="Arial" pitchFamily="34" charset="0"/>
                        </a:rPr>
                        <a:t>đến</a:t>
                      </a:r>
                      <a:r>
                        <a:rPr lang="en-US" altLang="ko-KR" sz="2000" baseline="0" dirty="0" smtClean="0">
                          <a:solidFill>
                            <a:schemeClr val="tx1">
                              <a:lumMod val="75000"/>
                              <a:lumOff val="25000"/>
                            </a:schemeClr>
                          </a:solidFill>
                          <a:latin typeface="+mn-lt"/>
                          <a:cs typeface="Arial" pitchFamily="34" charset="0"/>
                        </a:rPr>
                        <a:t> </a:t>
                      </a:r>
                      <a:r>
                        <a:rPr lang="en-US" altLang="ko-KR" sz="2000" baseline="0" dirty="0" err="1" smtClean="0">
                          <a:solidFill>
                            <a:schemeClr val="tx1">
                              <a:lumMod val="75000"/>
                              <a:lumOff val="25000"/>
                            </a:schemeClr>
                          </a:solidFill>
                          <a:latin typeface="+mn-lt"/>
                          <a:cs typeface="Arial" pitchFamily="34" charset="0"/>
                        </a:rPr>
                        <a:t>với</a:t>
                      </a:r>
                      <a:r>
                        <a:rPr lang="en-US" altLang="ko-KR" sz="2000" baseline="0" dirty="0" smtClean="0">
                          <a:solidFill>
                            <a:schemeClr val="tx1">
                              <a:lumMod val="75000"/>
                              <a:lumOff val="25000"/>
                            </a:schemeClr>
                          </a:solidFill>
                          <a:latin typeface="+mn-lt"/>
                          <a:cs typeface="Arial" pitchFamily="34" charset="0"/>
                        </a:rPr>
                        <a:t> </a:t>
                      </a:r>
                      <a:r>
                        <a:rPr lang="en-US" altLang="ko-KR" sz="2000" baseline="0" dirty="0" err="1" smtClean="0">
                          <a:solidFill>
                            <a:schemeClr val="tx1">
                              <a:lumMod val="75000"/>
                              <a:lumOff val="25000"/>
                            </a:schemeClr>
                          </a:solidFill>
                          <a:latin typeface="+mn-lt"/>
                          <a:cs typeface="Arial" pitchFamily="34" charset="0"/>
                        </a:rPr>
                        <a:t>cái</a:t>
                      </a:r>
                      <a:r>
                        <a:rPr lang="en-US" altLang="ko-KR" sz="2000" baseline="0" dirty="0" smtClean="0">
                          <a:solidFill>
                            <a:schemeClr val="tx1">
                              <a:lumMod val="75000"/>
                              <a:lumOff val="25000"/>
                            </a:schemeClr>
                          </a:solidFill>
                          <a:latin typeface="+mn-lt"/>
                          <a:cs typeface="Arial" pitchFamily="34" charset="0"/>
                        </a:rPr>
                        <a:t> </a:t>
                      </a:r>
                      <a:r>
                        <a:rPr lang="en-US" altLang="ko-KR" sz="2000" baseline="0" dirty="0" err="1" smtClean="0">
                          <a:solidFill>
                            <a:schemeClr val="tx1">
                              <a:lumMod val="75000"/>
                              <a:lumOff val="25000"/>
                            </a:schemeClr>
                          </a:solidFill>
                          <a:latin typeface="+mn-lt"/>
                          <a:cs typeface="Arial" pitchFamily="34" charset="0"/>
                        </a:rPr>
                        <a:t>tên</a:t>
                      </a:r>
                      <a:r>
                        <a:rPr lang="en-US" altLang="ko-KR" sz="2000" baseline="0" dirty="0" smtClean="0">
                          <a:solidFill>
                            <a:schemeClr val="tx1">
                              <a:lumMod val="75000"/>
                              <a:lumOff val="25000"/>
                            </a:schemeClr>
                          </a:solidFill>
                          <a:latin typeface="+mn-lt"/>
                          <a:cs typeface="Arial" pitchFamily="34" charset="0"/>
                        </a:rPr>
                        <a:t> Home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ko-KR" sz="2000" baseline="0" dirty="0" smtClean="0">
                          <a:solidFill>
                            <a:schemeClr val="tx1">
                              <a:lumMod val="75000"/>
                              <a:lumOff val="25000"/>
                            </a:schemeClr>
                          </a:solidFill>
                          <a:latin typeface="+mn-lt"/>
                          <a:cs typeface="Arial" pitchFamily="34" charset="0"/>
                        </a:rPr>
                        <a:t>Automation</a:t>
                      </a:r>
                      <a:endParaRPr lang="ko-KR" altLang="en-US" sz="2000" dirty="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42371">
                <a:tc>
                  <a:txBody>
                    <a:bodyPr/>
                    <a:lstStyle/>
                    <a:p>
                      <a:pPr algn="l"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0">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2"/>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0"/>
                        </a:lnSpc>
                        <a:spcBef>
                          <a:spcPts val="0"/>
                        </a:spcBef>
                        <a:spcAft>
                          <a:spcPts val="0"/>
                        </a:spcAft>
                        <a:buClrTx/>
                        <a:buSzTx/>
                        <a:buFontTx/>
                        <a:buNone/>
                        <a:tabLst/>
                        <a:defRPr/>
                      </a:pPr>
                      <a:endParaRPr lang="en-US"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2"/>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564474">
                <a:tc gridSpan="3">
                  <a:txBody>
                    <a:bodyPr/>
                    <a:lstStyle/>
                    <a:p>
                      <a:pPr algn="ctr" latinLnBrk="1"/>
                      <a:endParaRPr lang="ko-KR" altLang="en-US" sz="3600" b="1" dirty="0">
                        <a:solidFill>
                          <a:schemeClr val="tx1">
                            <a:lumMod val="75000"/>
                            <a:lumOff val="25000"/>
                          </a:schemeClr>
                        </a:solidFill>
                        <a:latin typeface="+mn-lt"/>
                        <a:cs typeface="Arial" pitchFamily="34" charset="0"/>
                      </a:endParaRPr>
                    </a:p>
                  </a:txBody>
                  <a:tcPr anchor="b">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val="10006"/>
                  </a:ext>
                </a:extLst>
              </a:tr>
              <a:tr h="262453">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JM" altLang="ko-KR" sz="1200" dirty="0">
                        <a:solidFill>
                          <a:schemeClr val="tx1">
                            <a:lumMod val="75000"/>
                            <a:lumOff val="25000"/>
                          </a:schemeClr>
                        </a:solidFill>
                        <a:latin typeface="+mn-lt"/>
                        <a:cs typeface="Arial" pitchFamily="34" charset="0"/>
                      </a:endParaRPr>
                    </a:p>
                  </a:txBody>
                  <a:tcPr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76200" cap="flat" cmpd="sng" algn="ctr">
                      <a:noFill/>
                      <a:prstDash val="solid"/>
                      <a:round/>
                      <a:headEnd type="none" w="med" len="med"/>
                      <a:tailEnd type="none" w="med" len="med"/>
                    </a:lnT>
                    <a:lnB w="28575"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14097471"/>
              </p:ext>
            </p:extLst>
          </p:nvPr>
        </p:nvGraphicFramePr>
        <p:xfrm>
          <a:off x="2659099" y="1426258"/>
          <a:ext cx="1990164" cy="3616894"/>
        </p:xfrm>
        <a:graphic>
          <a:graphicData uri="http://schemas.openxmlformats.org/drawingml/2006/table">
            <a:tbl>
              <a:tblPr firstRow="1" bandRow="1">
                <a:tableStyleId>{5940675A-B579-460E-94D1-54222C63F5DA}</a:tableStyleId>
              </a:tblPr>
              <a:tblGrid>
                <a:gridCol w="226596">
                  <a:extLst>
                    <a:ext uri="{9D8B030D-6E8A-4147-A177-3AD203B41FA5}">
                      <a16:colId xmlns:a16="http://schemas.microsoft.com/office/drawing/2014/main" val="20000"/>
                    </a:ext>
                  </a:extLst>
                </a:gridCol>
                <a:gridCol w="1536972">
                  <a:extLst>
                    <a:ext uri="{9D8B030D-6E8A-4147-A177-3AD203B41FA5}">
                      <a16:colId xmlns:a16="http://schemas.microsoft.com/office/drawing/2014/main" val="20001"/>
                    </a:ext>
                  </a:extLst>
                </a:gridCol>
                <a:gridCol w="226596">
                  <a:extLst>
                    <a:ext uri="{9D8B030D-6E8A-4147-A177-3AD203B41FA5}">
                      <a16:colId xmlns:a16="http://schemas.microsoft.com/office/drawing/2014/main" val="20002"/>
                    </a:ext>
                  </a:extLst>
                </a:gridCol>
              </a:tblGrid>
              <a:tr h="145765">
                <a:tc>
                  <a:txBody>
                    <a:bodyPr/>
                    <a:lstStyle/>
                    <a:p>
                      <a:pPr>
                        <a:lnSpc>
                          <a:spcPct val="0"/>
                        </a:lnSpc>
                      </a:pPr>
                      <a:endParaRPr lang="ko-KR" altLang="en-US" sz="800" dirty="0">
                        <a:solidFill>
                          <a:schemeClr val="tx1">
                            <a:lumMod val="75000"/>
                            <a:lumOff val="25000"/>
                          </a:schemeClr>
                        </a:solidFill>
                        <a:latin typeface="+mn-lt"/>
                      </a:endParaRPr>
                    </a:p>
                  </a:txBody>
                  <a:tcPr>
                    <a:lnL w="28575" cap="flat" cmpd="sng" algn="ctr">
                      <a:solidFill>
                        <a:schemeClr val="accent1"/>
                      </a:solidFill>
                      <a:prstDash val="solid"/>
                      <a:round/>
                      <a:headEnd type="none" w="med" len="med"/>
                      <a:tailEnd type="none" w="med" len="med"/>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nSpc>
                          <a:spcPct val="0"/>
                        </a:lnSpc>
                      </a:pPr>
                      <a:endParaRPr lang="ko-KR" altLang="en-US" sz="800" dirty="0">
                        <a:solidFill>
                          <a:schemeClr val="tx1">
                            <a:lumMod val="75000"/>
                            <a:lumOff val="25000"/>
                          </a:schemeClr>
                        </a:solidFill>
                        <a:latin typeface="+mn-lt"/>
                      </a:endParaRPr>
                    </a:p>
                  </a:txBody>
                  <a:tcPr anchor="ctr">
                    <a:lnL w="12700" cmpd="sng">
                      <a:noFill/>
                    </a:lnL>
                    <a:lnR w="12700" cmpd="sng">
                      <a:noFill/>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8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28575"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48949">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JM" altLang="ko-KR" sz="1600" b="1" dirty="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45765">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0"/>
                        </a:lnSpc>
                        <a:spcBef>
                          <a:spcPts val="0"/>
                        </a:spcBef>
                        <a:spcAft>
                          <a:spcPts val="0"/>
                        </a:spcAft>
                        <a:buClrTx/>
                        <a:buSzTx/>
                        <a:buFontTx/>
                        <a:buNone/>
                        <a:tabLst/>
                        <a:defRPr/>
                      </a:pPr>
                      <a:endParaRPr lang="en-US"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448949">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400" dirty="0" err="1" smtClean="0">
                          <a:solidFill>
                            <a:schemeClr val="tx1">
                              <a:lumMod val="75000"/>
                              <a:lumOff val="25000"/>
                            </a:schemeClr>
                          </a:solidFill>
                          <a:latin typeface="+mn-lt"/>
                          <a:cs typeface="Arial" pitchFamily="34" charset="0"/>
                        </a:rPr>
                        <a:t>Sự</a:t>
                      </a:r>
                      <a:r>
                        <a:rPr lang="en-US" altLang="ko-KR" sz="2400" baseline="0" dirty="0" smtClean="0">
                          <a:solidFill>
                            <a:schemeClr val="tx1">
                              <a:lumMod val="75000"/>
                              <a:lumOff val="25000"/>
                            </a:schemeClr>
                          </a:solidFill>
                          <a:latin typeface="+mn-lt"/>
                          <a:cs typeface="Arial" pitchFamily="34" charset="0"/>
                        </a:rPr>
                        <a:t> an </a:t>
                      </a:r>
                      <a:r>
                        <a:rPr lang="en-US" altLang="ko-KR" sz="2400" baseline="0" dirty="0" err="1" smtClean="0">
                          <a:solidFill>
                            <a:schemeClr val="tx1">
                              <a:lumMod val="75000"/>
                              <a:lumOff val="25000"/>
                            </a:schemeClr>
                          </a:solidFill>
                          <a:latin typeface="+mn-lt"/>
                          <a:cs typeface="Arial" pitchFamily="34" charset="0"/>
                        </a:rPr>
                        <a:t>toàn</a:t>
                      </a:r>
                      <a:endParaRPr lang="ko-KR" altLang="en-US" sz="2400" dirty="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034045">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45765">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1"/>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0"/>
                        </a:lnSpc>
                        <a:spcBef>
                          <a:spcPts val="0"/>
                        </a:spcBef>
                        <a:spcAft>
                          <a:spcPts val="0"/>
                        </a:spcAft>
                        <a:buClrTx/>
                        <a:buSzTx/>
                        <a:buFontTx/>
                        <a:buNone/>
                        <a:tabLst/>
                        <a:defRPr/>
                      </a:pPr>
                      <a:endParaRPr lang="en-US"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1"/>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798536">
                <a:tc gridSpan="3">
                  <a:txBody>
                    <a:bodyPr/>
                    <a:lstStyle/>
                    <a:p>
                      <a:pPr algn="ctr" latinLnBrk="1"/>
                      <a:endParaRPr lang="ko-KR" altLang="en-US" sz="3600" b="1" dirty="0">
                        <a:solidFill>
                          <a:schemeClr val="tx1">
                            <a:lumMod val="75000"/>
                            <a:lumOff val="25000"/>
                          </a:schemeClr>
                        </a:solidFill>
                        <a:latin typeface="+mn-lt"/>
                        <a:cs typeface="Arial" pitchFamily="34" charset="0"/>
                      </a:endParaRPr>
                    </a:p>
                  </a:txBody>
                  <a:tcPr anchor="b">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val="10006"/>
                  </a:ext>
                </a:extLst>
              </a:tr>
              <a:tr h="449120">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JM" altLang="ko-KR" sz="1200" dirty="0">
                        <a:solidFill>
                          <a:schemeClr val="tx1">
                            <a:lumMod val="75000"/>
                            <a:lumOff val="25000"/>
                          </a:schemeClr>
                        </a:solidFill>
                        <a:latin typeface="+mn-lt"/>
                        <a:cs typeface="Arial" pitchFamily="34" charset="0"/>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76200" cap="flat" cmpd="sng" algn="ctr">
                      <a:noFill/>
                      <a:prstDash val="solid"/>
                      <a:round/>
                      <a:headEnd type="none" w="med" len="med"/>
                      <a:tailEnd type="none" w="med" len="med"/>
                    </a:lnT>
                    <a:lnB w="2857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val="10007"/>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785139307"/>
              </p:ext>
            </p:extLst>
          </p:nvPr>
        </p:nvGraphicFramePr>
        <p:xfrm>
          <a:off x="4649264" y="1426259"/>
          <a:ext cx="1990164" cy="3598331"/>
        </p:xfrm>
        <a:graphic>
          <a:graphicData uri="http://schemas.openxmlformats.org/drawingml/2006/table">
            <a:tbl>
              <a:tblPr firstRow="1" bandRow="1">
                <a:tableStyleId>{5940675A-B579-460E-94D1-54222C63F5DA}</a:tableStyleId>
              </a:tblPr>
              <a:tblGrid>
                <a:gridCol w="213780">
                  <a:extLst>
                    <a:ext uri="{9D8B030D-6E8A-4147-A177-3AD203B41FA5}">
                      <a16:colId xmlns:a16="http://schemas.microsoft.com/office/drawing/2014/main" val="20000"/>
                    </a:ext>
                  </a:extLst>
                </a:gridCol>
                <a:gridCol w="1450048">
                  <a:extLst>
                    <a:ext uri="{9D8B030D-6E8A-4147-A177-3AD203B41FA5}">
                      <a16:colId xmlns:a16="http://schemas.microsoft.com/office/drawing/2014/main" val="20001"/>
                    </a:ext>
                  </a:extLst>
                </a:gridCol>
                <a:gridCol w="326336">
                  <a:extLst>
                    <a:ext uri="{9D8B030D-6E8A-4147-A177-3AD203B41FA5}">
                      <a16:colId xmlns:a16="http://schemas.microsoft.com/office/drawing/2014/main" val="20002"/>
                    </a:ext>
                  </a:extLst>
                </a:gridCol>
              </a:tblGrid>
              <a:tr h="0">
                <a:tc>
                  <a:txBody>
                    <a:bodyPr/>
                    <a:lstStyle/>
                    <a:p>
                      <a:pPr>
                        <a:lnSpc>
                          <a:spcPct val="0"/>
                        </a:lnSpc>
                      </a:pPr>
                      <a:endParaRPr lang="ko-KR" altLang="en-US" sz="800" dirty="0">
                        <a:solidFill>
                          <a:schemeClr val="tx1">
                            <a:lumMod val="75000"/>
                            <a:lumOff val="25000"/>
                          </a:schemeClr>
                        </a:solidFill>
                        <a:latin typeface="+mn-lt"/>
                      </a:endParaRPr>
                    </a:p>
                  </a:txBody>
                  <a:tcPr>
                    <a:lnL w="28575" cap="flat" cmpd="sng" algn="ctr">
                      <a:solidFill>
                        <a:schemeClr val="accent4"/>
                      </a:solidFill>
                      <a:prstDash val="solid"/>
                      <a:round/>
                      <a:headEnd type="none" w="med" len="med"/>
                      <a:tailEnd type="none" w="med" len="med"/>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nSpc>
                          <a:spcPct val="0"/>
                        </a:lnSpc>
                      </a:pPr>
                      <a:endParaRPr lang="ko-KR" altLang="en-US" sz="800" dirty="0">
                        <a:solidFill>
                          <a:schemeClr val="tx1">
                            <a:lumMod val="75000"/>
                            <a:lumOff val="25000"/>
                          </a:schemeClr>
                        </a:solidFill>
                        <a:latin typeface="+mn-lt"/>
                      </a:endParaRPr>
                    </a:p>
                  </a:txBody>
                  <a:tcPr anchor="ctr">
                    <a:lnL w="12700" cmpd="sng">
                      <a:noFill/>
                    </a:lnL>
                    <a:lnR w="12700" cmpd="sng">
                      <a:noFill/>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8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28575"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23990">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JM" altLang="ko-KR" sz="1600" b="1" dirty="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0">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0"/>
                        </a:lnSpc>
                        <a:spcBef>
                          <a:spcPts val="0"/>
                        </a:spcBef>
                        <a:spcAft>
                          <a:spcPts val="0"/>
                        </a:spcAft>
                        <a:buClrTx/>
                        <a:buSzTx/>
                        <a:buFontTx/>
                        <a:buNone/>
                        <a:tabLst/>
                        <a:defRPr/>
                      </a:pPr>
                      <a:endParaRPr lang="en-US"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20469">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400" dirty="0" err="1" smtClean="0">
                          <a:solidFill>
                            <a:schemeClr val="tx1">
                              <a:lumMod val="75000"/>
                              <a:lumOff val="25000"/>
                            </a:schemeClr>
                          </a:solidFill>
                          <a:latin typeface="+mn-lt"/>
                          <a:cs typeface="Arial" pitchFamily="34" charset="0"/>
                        </a:rPr>
                        <a:t>Sự</a:t>
                      </a:r>
                      <a:r>
                        <a:rPr lang="en-US" altLang="ko-KR" sz="2400" baseline="0" dirty="0" smtClean="0">
                          <a:solidFill>
                            <a:schemeClr val="tx1">
                              <a:lumMod val="75000"/>
                              <a:lumOff val="25000"/>
                            </a:schemeClr>
                          </a:solidFill>
                          <a:latin typeface="+mn-lt"/>
                          <a:cs typeface="Arial" pitchFamily="34" charset="0"/>
                        </a:rPr>
                        <a:t> </a:t>
                      </a:r>
                      <a:r>
                        <a:rPr lang="en-US" altLang="ko-KR" sz="2400" baseline="0" dirty="0" err="1" smtClean="0">
                          <a:solidFill>
                            <a:schemeClr val="tx1">
                              <a:lumMod val="75000"/>
                              <a:lumOff val="25000"/>
                            </a:schemeClr>
                          </a:solidFill>
                          <a:latin typeface="+mn-lt"/>
                          <a:cs typeface="Arial" pitchFamily="34" charset="0"/>
                        </a:rPr>
                        <a:t>tiện</a:t>
                      </a:r>
                      <a:r>
                        <a:rPr lang="en-US" altLang="ko-KR" sz="2400" baseline="0" dirty="0" smtClean="0">
                          <a:solidFill>
                            <a:schemeClr val="tx1">
                              <a:lumMod val="75000"/>
                              <a:lumOff val="25000"/>
                            </a:schemeClr>
                          </a:solidFill>
                          <a:latin typeface="+mn-lt"/>
                          <a:cs typeface="Arial" pitchFamily="34" charset="0"/>
                        </a:rPr>
                        <a:t> </a:t>
                      </a:r>
                      <a:r>
                        <a:rPr lang="en-US" altLang="ko-KR" sz="2400" baseline="0" dirty="0" err="1" smtClean="0">
                          <a:solidFill>
                            <a:schemeClr val="tx1">
                              <a:lumMod val="75000"/>
                              <a:lumOff val="25000"/>
                            </a:schemeClr>
                          </a:solidFill>
                          <a:latin typeface="+mn-lt"/>
                          <a:cs typeface="Arial" pitchFamily="34" charset="0"/>
                        </a:rPr>
                        <a:t>lợi</a:t>
                      </a:r>
                      <a:r>
                        <a:rPr lang="en-US" altLang="ko-KR" sz="2400" baseline="0" dirty="0" smtClean="0">
                          <a:solidFill>
                            <a:schemeClr val="tx1">
                              <a:lumMod val="75000"/>
                              <a:lumOff val="25000"/>
                            </a:schemeClr>
                          </a:solidFill>
                          <a:latin typeface="+mn-lt"/>
                          <a:cs typeface="Arial" pitchFamily="34" charset="0"/>
                        </a:rPr>
                        <a:t> , </a:t>
                      </a:r>
                      <a:r>
                        <a:rPr lang="en-US" altLang="ko-KR" sz="2400" baseline="0" dirty="0" err="1" smtClean="0">
                          <a:solidFill>
                            <a:schemeClr val="tx1">
                              <a:lumMod val="75000"/>
                              <a:lumOff val="25000"/>
                            </a:schemeClr>
                          </a:solidFill>
                          <a:latin typeface="+mn-lt"/>
                          <a:cs typeface="Arial" pitchFamily="34" charset="0"/>
                        </a:rPr>
                        <a:t>sự</a:t>
                      </a:r>
                      <a:r>
                        <a:rPr lang="en-US" altLang="ko-KR" sz="2400" baseline="0" dirty="0" smtClean="0">
                          <a:solidFill>
                            <a:schemeClr val="tx1">
                              <a:lumMod val="75000"/>
                              <a:lumOff val="25000"/>
                            </a:schemeClr>
                          </a:solidFill>
                          <a:latin typeface="+mn-lt"/>
                          <a:cs typeface="Arial" pitchFamily="34" charset="0"/>
                        </a:rPr>
                        <a:t> sang </a:t>
                      </a:r>
                      <a:r>
                        <a:rPr lang="en-US" altLang="ko-KR" sz="2400" baseline="0" dirty="0" err="1" smtClean="0">
                          <a:solidFill>
                            <a:schemeClr val="tx1">
                              <a:lumMod val="75000"/>
                              <a:lumOff val="25000"/>
                            </a:schemeClr>
                          </a:solidFill>
                          <a:latin typeface="+mn-lt"/>
                          <a:cs typeface="Arial" pitchFamily="34" charset="0"/>
                        </a:rPr>
                        <a:t>trọng</a:t>
                      </a:r>
                      <a:endParaRPr lang="ko-KR" altLang="en-US" sz="2400" dirty="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181668">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0">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4"/>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0"/>
                        </a:lnSpc>
                        <a:spcBef>
                          <a:spcPts val="0"/>
                        </a:spcBef>
                        <a:spcAft>
                          <a:spcPts val="0"/>
                        </a:spcAft>
                        <a:buClrTx/>
                        <a:buSzTx/>
                        <a:buFontTx/>
                        <a:buNone/>
                        <a:tabLst/>
                        <a:defRPr/>
                      </a:pPr>
                      <a:endParaRPr lang="en-US"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4"/>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618527">
                <a:tc gridSpan="3">
                  <a:txBody>
                    <a:bodyPr/>
                    <a:lstStyle/>
                    <a:p>
                      <a:pPr algn="ctr" latinLnBrk="1"/>
                      <a:endParaRPr lang="ko-KR" altLang="en-US" sz="3600" b="1" dirty="0">
                        <a:solidFill>
                          <a:schemeClr val="tx1">
                            <a:lumMod val="75000"/>
                            <a:lumOff val="25000"/>
                          </a:schemeClr>
                        </a:solidFill>
                        <a:latin typeface="+mn-lt"/>
                        <a:cs typeface="Arial" pitchFamily="34" charset="0"/>
                      </a:endParaRPr>
                    </a:p>
                  </a:txBody>
                  <a:tcPr anchor="b">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val="10006"/>
                  </a:ext>
                </a:extLst>
              </a:tr>
              <a:tr h="717971">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JM" altLang="ko-KR" sz="1200" dirty="0">
                        <a:solidFill>
                          <a:schemeClr val="tx1">
                            <a:lumMod val="75000"/>
                            <a:lumOff val="25000"/>
                          </a:schemeClr>
                        </a:solidFill>
                        <a:latin typeface="+mn-lt"/>
                        <a:cs typeface="Arial" pitchFamily="34" charset="0"/>
                      </a:endParaRPr>
                    </a:p>
                  </a:txBody>
                  <a:tcPr anchor="ctr">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76200" cap="flat" cmpd="sng" algn="ctr">
                      <a:noFill/>
                      <a:prstDash val="solid"/>
                      <a:round/>
                      <a:headEnd type="none" w="med" len="med"/>
                      <a:tailEnd type="none" w="med" len="med"/>
                    </a:lnT>
                    <a:lnB w="28575"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val="1000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08598732"/>
              </p:ext>
            </p:extLst>
          </p:nvPr>
        </p:nvGraphicFramePr>
        <p:xfrm>
          <a:off x="6639428" y="1425460"/>
          <a:ext cx="1965020" cy="3594562"/>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1412740">
                  <a:extLst>
                    <a:ext uri="{9D8B030D-6E8A-4147-A177-3AD203B41FA5}">
                      <a16:colId xmlns:a16="http://schemas.microsoft.com/office/drawing/2014/main" val="20001"/>
                    </a:ext>
                  </a:extLst>
                </a:gridCol>
                <a:gridCol w="344000">
                  <a:extLst>
                    <a:ext uri="{9D8B030D-6E8A-4147-A177-3AD203B41FA5}">
                      <a16:colId xmlns:a16="http://schemas.microsoft.com/office/drawing/2014/main" val="20002"/>
                    </a:ext>
                  </a:extLst>
                </a:gridCol>
              </a:tblGrid>
              <a:tr h="125514">
                <a:tc>
                  <a:txBody>
                    <a:bodyPr/>
                    <a:lstStyle/>
                    <a:p>
                      <a:pPr>
                        <a:lnSpc>
                          <a:spcPct val="0"/>
                        </a:lnSpc>
                      </a:pPr>
                      <a:endParaRPr lang="ko-KR" altLang="en-US" sz="800" dirty="0">
                        <a:solidFill>
                          <a:schemeClr val="tx1">
                            <a:lumMod val="75000"/>
                            <a:lumOff val="25000"/>
                          </a:schemeClr>
                        </a:solidFill>
                        <a:latin typeface="+mn-lt"/>
                      </a:endParaRPr>
                    </a:p>
                  </a:txBody>
                  <a:tcPr>
                    <a:lnL w="28575" cap="flat" cmpd="sng" algn="ctr">
                      <a:solidFill>
                        <a:schemeClr val="accent3"/>
                      </a:solidFill>
                      <a:prstDash val="solid"/>
                      <a:round/>
                      <a:headEnd type="none" w="med" len="med"/>
                      <a:tailEnd type="none" w="med" len="med"/>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nSpc>
                          <a:spcPct val="0"/>
                        </a:lnSpc>
                      </a:pPr>
                      <a:endParaRPr lang="ko-KR" altLang="en-US" sz="800" dirty="0">
                        <a:solidFill>
                          <a:schemeClr val="tx1">
                            <a:lumMod val="75000"/>
                            <a:lumOff val="25000"/>
                          </a:schemeClr>
                        </a:solidFill>
                        <a:latin typeface="+mn-lt"/>
                      </a:endParaRPr>
                    </a:p>
                  </a:txBody>
                  <a:tcPr anchor="ctr">
                    <a:lnL w="12700" cmpd="sng">
                      <a:noFill/>
                    </a:lnL>
                    <a:lnR w="12700" cmpd="sng">
                      <a:noFill/>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8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28575" cap="flat" cmpd="sng" algn="ctr">
                      <a:solidFill>
                        <a:schemeClr val="accent3"/>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86578">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JM" altLang="ko-KR" sz="1600" b="1" dirty="0">
                        <a:solidFill>
                          <a:schemeClr val="tx1">
                            <a:lumMod val="75000"/>
                            <a:lumOff val="25000"/>
                          </a:schemeClr>
                        </a:solidFill>
                        <a:latin typeface="+mn-lt"/>
                        <a:cs typeface="Arial" pitchFamily="34" charset="0"/>
                      </a:endParaRPr>
                    </a:p>
                  </a:txBody>
                  <a:tcPr anchor="ctr">
                    <a:lnL w="12700" cmpd="sng">
                      <a:noFill/>
                    </a:lnL>
                    <a:lnR w="12700" cmpd="sng">
                      <a:noFill/>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37043">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0"/>
                        </a:lnSpc>
                        <a:spcBef>
                          <a:spcPts val="0"/>
                        </a:spcBef>
                        <a:spcAft>
                          <a:spcPts val="0"/>
                        </a:spcAft>
                        <a:buClrTx/>
                        <a:buSzTx/>
                        <a:buFontTx/>
                        <a:buNone/>
                        <a:tabLst/>
                        <a:defRPr/>
                      </a:pPr>
                      <a:endParaRPr lang="en-US"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12700"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86578">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2400" dirty="0" err="1" smtClean="0">
                          <a:solidFill>
                            <a:schemeClr val="tx1">
                              <a:lumMod val="75000"/>
                              <a:lumOff val="25000"/>
                            </a:schemeClr>
                          </a:solidFill>
                          <a:latin typeface="+mn-lt"/>
                          <a:cs typeface="Arial" pitchFamily="34" charset="0"/>
                        </a:rPr>
                        <a:t>Tiết</a:t>
                      </a:r>
                      <a:r>
                        <a:rPr lang="en-US" altLang="ko-KR" sz="2400" baseline="0" dirty="0" smtClean="0">
                          <a:solidFill>
                            <a:schemeClr val="tx1">
                              <a:lumMod val="75000"/>
                              <a:lumOff val="25000"/>
                            </a:schemeClr>
                          </a:solidFill>
                          <a:latin typeface="+mn-lt"/>
                          <a:cs typeface="Arial" pitchFamily="34" charset="0"/>
                        </a:rPr>
                        <a:t> </a:t>
                      </a:r>
                      <a:r>
                        <a:rPr lang="en-US" altLang="ko-KR" sz="2400" baseline="0" dirty="0" err="1" smtClean="0">
                          <a:solidFill>
                            <a:schemeClr val="tx1">
                              <a:lumMod val="75000"/>
                              <a:lumOff val="25000"/>
                            </a:schemeClr>
                          </a:solidFill>
                          <a:latin typeface="+mn-lt"/>
                          <a:cs typeface="Arial" pitchFamily="34" charset="0"/>
                        </a:rPr>
                        <a:t>kiệm</a:t>
                      </a:r>
                      <a:r>
                        <a:rPr lang="en-US" altLang="ko-KR" sz="2400" baseline="0" dirty="0" smtClean="0">
                          <a:solidFill>
                            <a:schemeClr val="tx1">
                              <a:lumMod val="75000"/>
                              <a:lumOff val="25000"/>
                            </a:schemeClr>
                          </a:solidFill>
                          <a:latin typeface="+mn-lt"/>
                          <a:cs typeface="Arial" pitchFamily="34" charset="0"/>
                        </a:rPr>
                        <a:t> </a:t>
                      </a:r>
                      <a:r>
                        <a:rPr lang="en-US" altLang="ko-KR" sz="2400" baseline="0" dirty="0" err="1" smtClean="0">
                          <a:solidFill>
                            <a:schemeClr val="tx1">
                              <a:lumMod val="75000"/>
                              <a:lumOff val="25000"/>
                            </a:schemeClr>
                          </a:solidFill>
                          <a:latin typeface="+mn-lt"/>
                          <a:cs typeface="Arial" pitchFamily="34" charset="0"/>
                        </a:rPr>
                        <a:t>năng</a:t>
                      </a:r>
                      <a:r>
                        <a:rPr lang="en-US" altLang="ko-KR" sz="2400" baseline="0" dirty="0" smtClean="0">
                          <a:solidFill>
                            <a:schemeClr val="tx1">
                              <a:lumMod val="75000"/>
                              <a:lumOff val="25000"/>
                            </a:schemeClr>
                          </a:solidFill>
                          <a:latin typeface="+mn-lt"/>
                          <a:cs typeface="Arial" pitchFamily="34" charset="0"/>
                        </a:rPr>
                        <a:t> </a:t>
                      </a:r>
                      <a:r>
                        <a:rPr lang="en-US" altLang="ko-KR" sz="2400" baseline="0" dirty="0" err="1" smtClean="0">
                          <a:solidFill>
                            <a:schemeClr val="tx1">
                              <a:lumMod val="75000"/>
                              <a:lumOff val="25000"/>
                            </a:schemeClr>
                          </a:solidFill>
                          <a:latin typeface="+mn-lt"/>
                          <a:cs typeface="Arial" pitchFamily="34" charset="0"/>
                        </a:rPr>
                        <a:t>lượng</a:t>
                      </a:r>
                      <a:endParaRPr lang="ko-KR" altLang="en-US" sz="2400" dirty="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890389">
                <a:tc>
                  <a:txBody>
                    <a:bodyPr/>
                    <a:lstStyle/>
                    <a:p>
                      <a:pPr latinLnBrk="1"/>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ko-KR" sz="1200" dirty="0">
                        <a:solidFill>
                          <a:schemeClr val="tx1">
                            <a:lumMod val="75000"/>
                            <a:lumOff val="25000"/>
                          </a:schemeClr>
                        </a:solidFill>
                        <a:latin typeface="Arial" pitchFamily="34" charset="0"/>
                        <a:cs typeface="Arial" pitchFamily="34" charset="0"/>
                      </a:endParaRPr>
                    </a:p>
                  </a:txBody>
                  <a:tcPr anchor="ctr">
                    <a:lnL w="12700" cmpd="sng">
                      <a:noFill/>
                    </a:lnL>
                    <a:lnR w="12700" cmpd="sng">
                      <a:noFill/>
                    </a:lnR>
                    <a:lnT w="28575" cap="flat" cmpd="sng" algn="ctr">
                      <a:solidFill>
                        <a:schemeClr val="tx1">
                          <a:lumMod val="75000"/>
                          <a:lumOff val="25000"/>
                        </a:schemeClr>
                      </a:solidFill>
                      <a:prstDash val="solid"/>
                      <a:round/>
                      <a:headEnd type="none" w="med" len="med"/>
                      <a:tailEnd type="none" w="med" len="med"/>
                    </a:lnT>
                    <a:lnB w="28575" cap="flat" cmpd="sng" algn="ctr">
                      <a:solidFill>
                        <a:schemeClr val="tx1">
                          <a:lumMod val="75000"/>
                          <a:lumOff val="2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latinLnBrk="1"/>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25514">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28575" cap="flat" cmpd="sng" algn="ctr">
                      <a:solidFill>
                        <a:schemeClr val="accent3"/>
                      </a:solidFill>
                      <a:prstDash val="solid"/>
                      <a:round/>
                      <a:headEnd type="none" w="med" len="med"/>
                      <a:tailEnd type="none" w="med" len="med"/>
                    </a:lnL>
                    <a:lnR w="12700" cmpd="sng">
                      <a:noFill/>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0"/>
                        </a:lnSpc>
                        <a:spcBef>
                          <a:spcPts val="0"/>
                        </a:spcBef>
                        <a:spcAft>
                          <a:spcPts val="0"/>
                        </a:spcAft>
                        <a:buClrTx/>
                        <a:buSzTx/>
                        <a:buFontTx/>
                        <a:buNone/>
                        <a:tabLst/>
                        <a:defRPr/>
                      </a:pPr>
                      <a:endParaRPr lang="en-US" altLang="ko-KR" sz="1200" dirty="0">
                        <a:solidFill>
                          <a:schemeClr val="tx1">
                            <a:lumMod val="75000"/>
                            <a:lumOff val="25000"/>
                          </a:schemeClr>
                        </a:solidFill>
                        <a:latin typeface="+mn-lt"/>
                        <a:cs typeface="Arial" pitchFamily="34" charset="0"/>
                      </a:endParaRPr>
                    </a:p>
                  </a:txBody>
                  <a:tcPr anchor="ctr">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atinLnBrk="1">
                        <a:lnSpc>
                          <a:spcPct val="0"/>
                        </a:lnSpc>
                      </a:pPr>
                      <a:endParaRPr lang="ko-KR" altLang="en-US" sz="1200" dirty="0">
                        <a:solidFill>
                          <a:schemeClr val="tx1">
                            <a:lumMod val="75000"/>
                            <a:lumOff val="25000"/>
                          </a:schemeClr>
                        </a:solidFill>
                        <a:latin typeface="+mn-lt"/>
                        <a:cs typeface="Arial" pitchFamily="34" charset="0"/>
                      </a:endParaRPr>
                    </a:p>
                  </a:txBody>
                  <a:tcPr>
                    <a:lnL w="12700" cmpd="sng">
                      <a:noFill/>
                    </a:lnL>
                    <a:lnR w="28575" cap="flat" cmpd="sng" algn="ctr">
                      <a:solidFill>
                        <a:schemeClr val="accent3"/>
                      </a:solidFill>
                      <a:prstDash val="solid"/>
                      <a:round/>
                      <a:headEnd type="none" w="med" len="med"/>
                      <a:tailEnd type="none" w="med" len="med"/>
                    </a:lnR>
                    <a:lnT w="12700" cmpd="sng">
                      <a:noFill/>
                    </a:lnT>
                    <a:lnB w="285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687598">
                <a:tc gridSpan="3">
                  <a:txBody>
                    <a:bodyPr/>
                    <a:lstStyle/>
                    <a:p>
                      <a:pPr algn="ctr" latinLnBrk="1"/>
                      <a:endParaRPr lang="ko-KR" altLang="en-US" sz="3600" b="1" dirty="0">
                        <a:solidFill>
                          <a:schemeClr val="tx1">
                            <a:lumMod val="75000"/>
                            <a:lumOff val="25000"/>
                          </a:schemeClr>
                        </a:solidFill>
                        <a:latin typeface="+mn-lt"/>
                        <a:cs typeface="Arial" pitchFamily="34" charset="0"/>
                      </a:endParaRPr>
                    </a:p>
                  </a:txBody>
                  <a:tcPr anchor="b">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28575" cap="flat" cmpd="sng" algn="ctr">
                      <a:noFill/>
                      <a:prstDash val="solid"/>
                      <a:round/>
                      <a:headEnd type="none" w="med" len="med"/>
                      <a:tailEnd type="none" w="med" len="med"/>
                    </a:lnT>
                    <a:lnB w="762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solid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val="10006"/>
                  </a:ext>
                </a:extLst>
              </a:tr>
              <a:tr h="855348">
                <a:tc gridSpan="3">
                  <a:txBody>
                    <a:bodyPr/>
                    <a:lstStyle/>
                    <a:p>
                      <a:pPr marL="0" marR="0" indent="0" algn="ctr" defTabSz="914400" rtl="0" eaLnBrk="1" fontAlgn="auto" latinLnBrk="1" hangingPunct="1">
                        <a:lnSpc>
                          <a:spcPct val="100000"/>
                        </a:lnSpc>
                        <a:spcBef>
                          <a:spcPts val="0"/>
                        </a:spcBef>
                        <a:spcAft>
                          <a:spcPts val="0"/>
                        </a:spcAft>
                        <a:buClrTx/>
                        <a:buSzTx/>
                        <a:buFontTx/>
                        <a:buNone/>
                        <a:tabLst/>
                        <a:defRPr/>
                      </a:pPr>
                      <a:endParaRPr lang="en-JM" altLang="ko-KR" sz="1200" dirty="0">
                        <a:solidFill>
                          <a:schemeClr val="tx1">
                            <a:lumMod val="75000"/>
                            <a:lumOff val="25000"/>
                          </a:schemeClr>
                        </a:solidFill>
                        <a:latin typeface="+mn-lt"/>
                        <a:cs typeface="Arial" pitchFamily="34" charset="0"/>
                      </a:endParaRPr>
                    </a:p>
                  </a:txBody>
                  <a:tcPr anchor="ctr">
                    <a:lnL w="28575" cap="flat" cmpd="sng" algn="ctr">
                      <a:solidFill>
                        <a:schemeClr val="accent3"/>
                      </a:solidFill>
                      <a:prstDash val="solid"/>
                      <a:round/>
                      <a:headEnd type="none" w="med" len="med"/>
                      <a:tailEnd type="none" w="med" len="med"/>
                    </a:lnL>
                    <a:lnR w="28575" cap="flat" cmpd="sng" algn="ctr">
                      <a:solidFill>
                        <a:schemeClr val="accent3"/>
                      </a:solidFill>
                      <a:prstDash val="solid"/>
                      <a:round/>
                      <a:headEnd type="none" w="med" len="med"/>
                      <a:tailEnd type="none" w="med" len="med"/>
                    </a:lnR>
                    <a:lnT w="76200" cap="flat" cmpd="sng" algn="ctr">
                      <a:noFill/>
                      <a:prstDash val="solid"/>
                      <a:round/>
                      <a:headEnd type="none" w="med" len="med"/>
                      <a:tailEnd type="none" w="med" len="med"/>
                    </a:lnT>
                    <a:lnB w="2857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latinLnBrk="1"/>
                      <a:endParaRPr lang="ko-KR" altLang="en-US" sz="1200" dirty="0">
                        <a:latin typeface="Arial" pitchFamily="34" charset="0"/>
                        <a:cs typeface="Arial" pitchFamily="34" charset="0"/>
                      </a:endParaRPr>
                    </a:p>
                  </a:txBody>
                  <a:tcPr/>
                </a:tc>
                <a:tc hMerge="1">
                  <a:txBody>
                    <a:bodyPr/>
                    <a:lstStyle/>
                    <a:p>
                      <a:pPr latinLnBrk="1"/>
                      <a:endParaRPr lang="ko-KR" altLang="en-US" sz="1200" dirty="0">
                        <a:latin typeface="Arial" pitchFamily="34" charset="0"/>
                        <a:cs typeface="Arial" pitchFamily="34" charset="0"/>
                      </a:endParaRPr>
                    </a:p>
                  </a:txBody>
                  <a:tcPr/>
                </a:tc>
                <a:extLst>
                  <a:ext uri="{0D108BD9-81ED-4DB2-BD59-A6C34878D82A}">
                    <a16:rowId xmlns:a16="http://schemas.microsoft.com/office/drawing/2014/main" val="10007"/>
                  </a:ext>
                </a:extLst>
              </a:tr>
            </a:tbl>
          </a:graphicData>
        </a:graphic>
      </p:graphicFrame>
      <p:sp>
        <p:nvSpPr>
          <p:cNvPr id="10" name="Rectangle 9"/>
          <p:cNvSpPr/>
          <p:nvPr/>
        </p:nvSpPr>
        <p:spPr>
          <a:xfrm>
            <a:off x="1557241" y="737523"/>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2" name="Audio 1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3631786541"/>
      </p:ext>
    </p:extLst>
  </p:cSld>
  <p:clrMapOvr>
    <a:masterClrMapping/>
  </p:clrMapOvr>
  <mc:AlternateContent xmlns:mc="http://schemas.openxmlformats.org/markup-compatibility/2006">
    <mc:Choice xmlns:p14="http://schemas.microsoft.com/office/powerpoint/2010/main" Requires="p14">
      <p:transition spd="slow" p14:dur="2000" advTm="2182"/>
    </mc:Choice>
    <mc:Fallback>
      <p:transition spd="slow" advTm="21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II.TỔNG QUAN VỀ SMARTHOME</a:t>
            </a:r>
            <a:endParaRPr lang="ko-KR" altLang="en-US" dirty="0"/>
          </a:p>
        </p:txBody>
      </p:sp>
      <p:sp>
        <p:nvSpPr>
          <p:cNvPr id="4" name="Rectangle 3"/>
          <p:cNvSpPr/>
          <p:nvPr/>
        </p:nvSpPr>
        <p:spPr>
          <a:xfrm>
            <a:off x="1612453" y="915566"/>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 name="TextBox 5"/>
          <p:cNvSpPr txBox="1"/>
          <p:nvPr/>
        </p:nvSpPr>
        <p:spPr>
          <a:xfrm>
            <a:off x="1187623" y="1085912"/>
            <a:ext cx="6207782" cy="461665"/>
          </a:xfrm>
          <a:prstGeom prst="rect">
            <a:avLst/>
          </a:prstGeom>
          <a:noFill/>
        </p:spPr>
        <p:txBody>
          <a:bodyPr wrap="square" rtlCol="0">
            <a:spAutoFit/>
          </a:bodyPr>
          <a:lstStyle/>
          <a:p>
            <a:r>
              <a:rPr lang="en-US" sz="2400" dirty="0" smtClean="0"/>
              <a:t>3.Lịch </a:t>
            </a:r>
            <a:r>
              <a:rPr lang="en-US" sz="2400" dirty="0" err="1" smtClean="0"/>
              <a:t>sử</a:t>
            </a:r>
            <a:r>
              <a:rPr lang="en-US" sz="2400" dirty="0" smtClean="0"/>
              <a:t> </a:t>
            </a:r>
            <a:r>
              <a:rPr lang="en-US" sz="2400" dirty="0" err="1" smtClean="0"/>
              <a:t>và</a:t>
            </a:r>
            <a:r>
              <a:rPr lang="en-US" sz="2400" dirty="0" smtClean="0"/>
              <a:t> </a:t>
            </a:r>
            <a:r>
              <a:rPr lang="en-US" sz="2400" dirty="0" err="1" smtClean="0"/>
              <a:t>sự</a:t>
            </a:r>
            <a:r>
              <a:rPr lang="en-US" sz="2400" dirty="0" smtClean="0"/>
              <a:t> </a:t>
            </a:r>
            <a:r>
              <a:rPr lang="en-US" sz="2400" dirty="0" err="1" smtClean="0"/>
              <a:t>ra</a:t>
            </a:r>
            <a:r>
              <a:rPr lang="en-US" sz="2400" dirty="0" smtClean="0"/>
              <a:t> </a:t>
            </a:r>
            <a:r>
              <a:rPr lang="en-US" sz="2400" dirty="0" err="1" smtClean="0"/>
              <a:t>đời</a:t>
            </a:r>
            <a:r>
              <a:rPr lang="en-US" sz="2400" dirty="0" smtClean="0"/>
              <a:t> SMARTHOME</a:t>
            </a:r>
            <a:endParaRPr lang="en-US" sz="2400" dirty="0"/>
          </a:p>
        </p:txBody>
      </p:sp>
      <p:sp>
        <p:nvSpPr>
          <p:cNvPr id="7" name="TextBox 6"/>
          <p:cNvSpPr txBox="1"/>
          <p:nvPr/>
        </p:nvSpPr>
        <p:spPr>
          <a:xfrm>
            <a:off x="1187623" y="1816273"/>
            <a:ext cx="6984777" cy="3046988"/>
          </a:xfrm>
          <a:prstGeom prst="rect">
            <a:avLst/>
          </a:prstGeom>
          <a:noFill/>
        </p:spPr>
        <p:txBody>
          <a:bodyPr wrap="square" rtlCol="0">
            <a:spAutoFit/>
          </a:bodyPr>
          <a:lstStyle/>
          <a:p>
            <a:r>
              <a:rPr lang="en-US" sz="2400" dirty="0" smtClean="0"/>
              <a:t>1966, </a:t>
            </a:r>
            <a:r>
              <a:rPr lang="en-US" sz="2400" dirty="0" err="1" smtClean="0"/>
              <a:t>hệ</a:t>
            </a:r>
            <a:r>
              <a:rPr lang="en-US" sz="2400" dirty="0" smtClean="0"/>
              <a:t> </a:t>
            </a:r>
            <a:r>
              <a:rPr lang="en-US" sz="2400" dirty="0" err="1" smtClean="0"/>
              <a:t>thống</a:t>
            </a:r>
            <a:r>
              <a:rPr lang="en-US" sz="2400" dirty="0" smtClean="0"/>
              <a:t> </a:t>
            </a:r>
            <a:r>
              <a:rPr lang="en-US" sz="2400" dirty="0" err="1" smtClean="0"/>
              <a:t>tự</a:t>
            </a:r>
            <a:r>
              <a:rPr lang="en-US" sz="2400" dirty="0" smtClean="0"/>
              <a:t> </a:t>
            </a:r>
            <a:r>
              <a:rPr lang="en-US" sz="2400" dirty="0" err="1" smtClean="0"/>
              <a:t>động</a:t>
            </a:r>
            <a:r>
              <a:rPr lang="en-US" sz="2400" dirty="0" smtClean="0"/>
              <a:t> </a:t>
            </a:r>
            <a:r>
              <a:rPr lang="en-US" sz="2400" dirty="0" err="1" smtClean="0"/>
              <a:t>hóa</a:t>
            </a:r>
            <a:r>
              <a:rPr lang="en-US" sz="2400" dirty="0" smtClean="0"/>
              <a:t> </a:t>
            </a:r>
            <a:r>
              <a:rPr lang="en-US" sz="2400" dirty="0" err="1" smtClean="0"/>
              <a:t>căn</a:t>
            </a:r>
            <a:r>
              <a:rPr lang="en-US" sz="2400" dirty="0" smtClean="0"/>
              <a:t> </a:t>
            </a:r>
            <a:r>
              <a:rPr lang="en-US" sz="2400" dirty="0" err="1" smtClean="0"/>
              <a:t>nhà</a:t>
            </a:r>
            <a:r>
              <a:rPr lang="en-US" sz="2400" dirty="0" smtClean="0"/>
              <a:t> </a:t>
            </a:r>
            <a:r>
              <a:rPr lang="en-US" sz="2400" dirty="0" err="1" smtClean="0"/>
              <a:t>đầu</a:t>
            </a:r>
            <a:r>
              <a:rPr lang="en-US" sz="2400" dirty="0" smtClean="0"/>
              <a:t> </a:t>
            </a:r>
            <a:r>
              <a:rPr lang="en-US" sz="2400" dirty="0" err="1" smtClean="0"/>
              <a:t>tiên</a:t>
            </a:r>
            <a:r>
              <a:rPr lang="en-US" sz="2400" dirty="0"/>
              <a:t> </a:t>
            </a:r>
            <a:endParaRPr lang="en-US" sz="2400" dirty="0" smtClean="0"/>
          </a:p>
          <a:p>
            <a:r>
              <a:rPr lang="en-US" sz="2400" dirty="0" err="1" smtClean="0"/>
              <a:t>mang</a:t>
            </a:r>
            <a:r>
              <a:rPr lang="en-US" sz="2400" dirty="0" smtClean="0"/>
              <a:t> </a:t>
            </a:r>
            <a:r>
              <a:rPr lang="en-US" sz="2400" dirty="0" err="1" smtClean="0"/>
              <a:t>tên</a:t>
            </a:r>
            <a:r>
              <a:rPr lang="en-US" sz="2400" dirty="0" smtClean="0"/>
              <a:t> </a:t>
            </a:r>
            <a:r>
              <a:rPr lang="en-US" sz="2400" dirty="0" err="1" smtClean="0"/>
              <a:t>EchoIV</a:t>
            </a:r>
            <a:r>
              <a:rPr lang="en-US" sz="2400" dirty="0" smtClean="0"/>
              <a:t> </a:t>
            </a:r>
            <a:r>
              <a:rPr lang="en-US" sz="2400" dirty="0" err="1" smtClean="0"/>
              <a:t>mới</a:t>
            </a:r>
            <a:r>
              <a:rPr lang="en-US" sz="2400" dirty="0" smtClean="0"/>
              <a:t> </a:t>
            </a:r>
            <a:r>
              <a:rPr lang="en-US" sz="2400" dirty="0" err="1" smtClean="0"/>
              <a:t>được</a:t>
            </a:r>
            <a:r>
              <a:rPr lang="en-US" sz="2400" dirty="0" smtClean="0"/>
              <a:t> </a:t>
            </a:r>
            <a:r>
              <a:rPr lang="en-US" sz="2400" dirty="0" err="1" smtClean="0"/>
              <a:t>phát</a:t>
            </a:r>
            <a:r>
              <a:rPr lang="en-US" sz="2400" dirty="0" smtClean="0"/>
              <a:t> </a:t>
            </a:r>
            <a:r>
              <a:rPr lang="en-US" sz="2400" dirty="0" err="1" smtClean="0"/>
              <a:t>triển</a:t>
            </a:r>
            <a:r>
              <a:rPr lang="en-US" sz="2400" dirty="0" smtClean="0"/>
              <a:t> </a:t>
            </a:r>
          </a:p>
          <a:p>
            <a:r>
              <a:rPr lang="en-US" sz="2400" dirty="0" smtClean="0"/>
              <a:t>1984, </a:t>
            </a:r>
            <a:r>
              <a:rPr lang="en-US" sz="2400" dirty="0" err="1" smtClean="0"/>
              <a:t>khái</a:t>
            </a:r>
            <a:r>
              <a:rPr lang="en-US" sz="2400" dirty="0" smtClean="0"/>
              <a:t> </a:t>
            </a:r>
            <a:r>
              <a:rPr lang="en-US" sz="2400" dirty="0" err="1" smtClean="0"/>
              <a:t>niệm</a:t>
            </a:r>
            <a:r>
              <a:rPr lang="en-US" sz="2400" dirty="0" smtClean="0"/>
              <a:t> SMARTHOME </a:t>
            </a:r>
            <a:r>
              <a:rPr lang="en-US" sz="2400" dirty="0" err="1" smtClean="0"/>
              <a:t>được</a:t>
            </a:r>
            <a:r>
              <a:rPr lang="en-US" sz="2400" dirty="0" smtClean="0"/>
              <a:t> </a:t>
            </a:r>
            <a:r>
              <a:rPr lang="en-US" sz="2400" dirty="0" err="1" smtClean="0"/>
              <a:t>đưa</a:t>
            </a:r>
            <a:r>
              <a:rPr lang="en-US" sz="2400" dirty="0" smtClean="0"/>
              <a:t> </a:t>
            </a:r>
            <a:r>
              <a:rPr lang="en-US" sz="2400" dirty="0" err="1" smtClean="0"/>
              <a:t>ra</a:t>
            </a:r>
            <a:endParaRPr lang="en-US" sz="2400" dirty="0" smtClean="0"/>
          </a:p>
          <a:p>
            <a:r>
              <a:rPr lang="en-US" sz="2400" dirty="0" err="1" smtClean="0"/>
              <a:t>Cuối</a:t>
            </a:r>
            <a:r>
              <a:rPr lang="en-US" sz="2400" dirty="0" smtClean="0"/>
              <a:t> XX, </a:t>
            </a:r>
            <a:r>
              <a:rPr lang="en-US" sz="2400" dirty="0" err="1" smtClean="0"/>
              <a:t>thuật</a:t>
            </a:r>
            <a:r>
              <a:rPr lang="en-US" sz="2400" dirty="0" smtClean="0"/>
              <a:t> </a:t>
            </a:r>
            <a:r>
              <a:rPr lang="en-US" sz="2400" dirty="0" err="1" smtClean="0"/>
              <a:t>ngữ</a:t>
            </a:r>
            <a:r>
              <a:rPr lang="en-US" sz="2400" dirty="0" smtClean="0"/>
              <a:t> </a:t>
            </a:r>
            <a:r>
              <a:rPr lang="en-US" sz="2400" dirty="0" err="1" smtClean="0"/>
              <a:t>Domotics</a:t>
            </a:r>
            <a:r>
              <a:rPr lang="en-US" sz="2400" dirty="0" smtClean="0"/>
              <a:t> </a:t>
            </a:r>
            <a:r>
              <a:rPr lang="en-US" sz="2400" dirty="0" err="1" smtClean="0"/>
              <a:t>được</a:t>
            </a:r>
            <a:r>
              <a:rPr lang="en-US" sz="2400" dirty="0" smtClean="0"/>
              <a:t> </a:t>
            </a:r>
            <a:r>
              <a:rPr lang="en-US" sz="2400" dirty="0" err="1" smtClean="0"/>
              <a:t>sáng</a:t>
            </a:r>
            <a:r>
              <a:rPr lang="en-US" sz="2400" dirty="0" smtClean="0"/>
              <a:t> </a:t>
            </a:r>
            <a:r>
              <a:rPr lang="en-US" sz="2400" dirty="0" err="1" smtClean="0"/>
              <a:t>tạo</a:t>
            </a:r>
            <a:r>
              <a:rPr lang="en-US" sz="2400" dirty="0" smtClean="0"/>
              <a:t> </a:t>
            </a:r>
            <a:r>
              <a:rPr lang="en-US" sz="2400" dirty="0" err="1" smtClean="0"/>
              <a:t>và</a:t>
            </a:r>
            <a:r>
              <a:rPr lang="en-US" sz="2400" dirty="0" smtClean="0"/>
              <a:t> </a:t>
            </a:r>
          </a:p>
          <a:p>
            <a:r>
              <a:rPr lang="en-US" sz="2400" dirty="0" err="1" smtClean="0"/>
              <a:t>sử</a:t>
            </a:r>
            <a:r>
              <a:rPr lang="en-US" sz="2400" dirty="0" smtClean="0"/>
              <a:t> </a:t>
            </a:r>
            <a:r>
              <a:rPr lang="en-US" sz="2400" dirty="0" err="1" smtClean="0"/>
              <a:t>dụng</a:t>
            </a:r>
            <a:r>
              <a:rPr lang="en-US" sz="2400" dirty="0" smtClean="0"/>
              <a:t> </a:t>
            </a:r>
          </a:p>
          <a:p>
            <a:r>
              <a:rPr lang="en-US" sz="2400" dirty="0" smtClean="0"/>
              <a:t>2005,công ty </a:t>
            </a:r>
            <a:r>
              <a:rPr lang="en-US" sz="2400" dirty="0" err="1" smtClean="0"/>
              <a:t>Insteon</a:t>
            </a:r>
            <a:r>
              <a:rPr lang="en-US" sz="2400" dirty="0" smtClean="0"/>
              <a:t> </a:t>
            </a:r>
            <a:r>
              <a:rPr lang="en-US" sz="2400" dirty="0" err="1" smtClean="0"/>
              <a:t>xuất</a:t>
            </a:r>
            <a:r>
              <a:rPr lang="en-US" sz="2400" dirty="0" smtClean="0"/>
              <a:t> </a:t>
            </a:r>
            <a:r>
              <a:rPr lang="en-US" sz="2400" dirty="0" err="1" smtClean="0"/>
              <a:t>hiện</a:t>
            </a:r>
            <a:r>
              <a:rPr lang="en-US" sz="2400" dirty="0" smtClean="0"/>
              <a:t> </a:t>
            </a:r>
          </a:p>
          <a:p>
            <a:r>
              <a:rPr lang="en-US" sz="2400" dirty="0" smtClean="0"/>
              <a:t>2010,Nest Labs </a:t>
            </a:r>
            <a:r>
              <a:rPr lang="en-US" sz="2400" dirty="0" err="1" smtClean="0"/>
              <a:t>được</a:t>
            </a:r>
            <a:r>
              <a:rPr lang="en-US" sz="2400" dirty="0" smtClean="0"/>
              <a:t> </a:t>
            </a:r>
            <a:r>
              <a:rPr lang="en-US" sz="2400" dirty="0" err="1" smtClean="0"/>
              <a:t>thành</a:t>
            </a:r>
            <a:r>
              <a:rPr lang="en-US" sz="2400" dirty="0" smtClean="0"/>
              <a:t> </a:t>
            </a:r>
            <a:r>
              <a:rPr lang="en-US" sz="2400" dirty="0" err="1" smtClean="0"/>
              <a:t>lập</a:t>
            </a:r>
            <a:endParaRPr lang="en-US" sz="2400" dirty="0" smtClean="0"/>
          </a:p>
          <a:p>
            <a:endParaRPr lang="en-US" sz="2400" dirty="0" smtClean="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463556367"/>
      </p:ext>
    </p:extLst>
  </p:cSld>
  <p:clrMapOvr>
    <a:masterClrMapping/>
  </p:clrMapOvr>
  <mc:AlternateContent xmlns:mc="http://schemas.openxmlformats.org/markup-compatibility/2006">
    <mc:Choice xmlns:p14="http://schemas.microsoft.com/office/powerpoint/2010/main" Requires="p14">
      <p:transition spd="slow" p14:dur="2000" advTm="1610"/>
    </mc:Choice>
    <mc:Fallback>
      <p:transition spd="slow" advTm="16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3090239" y="2355726"/>
            <a:ext cx="3029425" cy="584775"/>
          </a:xfrm>
          <a:prstGeom prst="rect">
            <a:avLst/>
          </a:prstGeom>
          <a:ln w="38100">
            <a:solidFill>
              <a:schemeClr val="accent1"/>
            </a:solidFill>
          </a:ln>
        </p:spPr>
        <p:txBody>
          <a:bodyPr wrap="square">
            <a:spAutoFit/>
          </a:bodyPr>
          <a:lstStyle/>
          <a:p>
            <a:pPr algn="ctr"/>
            <a:r>
              <a:rPr lang="en-US" altLang="ko-KR" sz="3200" b="1" dirty="0" smtClean="0">
                <a:solidFill>
                  <a:schemeClr val="accent1"/>
                </a:solidFill>
                <a:latin typeface="+mj-lt"/>
                <a:cs typeface="Arial" pitchFamily="34" charset="0"/>
              </a:rPr>
              <a:t>SMARTHOME</a:t>
            </a:r>
            <a:endParaRPr lang="en-US" altLang="ko-KR" sz="3200" b="1" dirty="0">
              <a:solidFill>
                <a:schemeClr val="accent1"/>
              </a:solidFill>
              <a:latin typeface="+mj-lt"/>
              <a:cs typeface="Arial" pitchFamily="34" charset="0"/>
            </a:endParaRPr>
          </a:p>
        </p:txBody>
      </p:sp>
      <p:sp>
        <p:nvSpPr>
          <p:cNvPr id="14" name="Rectangle 9"/>
          <p:cNvSpPr/>
          <p:nvPr/>
        </p:nvSpPr>
        <p:spPr>
          <a:xfrm>
            <a:off x="539552" y="2358870"/>
            <a:ext cx="328234" cy="307256"/>
          </a:xfrm>
          <a:custGeom>
            <a:avLst/>
            <a:gdLst>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833935 w 3239999"/>
              <a:gd name="connsiteY0" fmla="*/ 22 h 3032924"/>
              <a:gd name="connsiteX1" fmla="*/ 1576606 w 3239999"/>
              <a:gd name="connsiteY1" fmla="*/ 402054 h 3032924"/>
              <a:gd name="connsiteX2" fmla="*/ 1576606 w 3239999"/>
              <a:gd name="connsiteY2" fmla="*/ 430441 h 3032924"/>
              <a:gd name="connsiteX3" fmla="*/ 1576606 w 3239999"/>
              <a:gd name="connsiteY3" fmla="*/ 526981 h 3032924"/>
              <a:gd name="connsiteX4" fmla="*/ 1576606 w 3239999"/>
              <a:gd name="connsiteY4" fmla="*/ 2765302 h 3032924"/>
              <a:gd name="connsiteX5" fmla="*/ 378630 w 3239999"/>
              <a:gd name="connsiteY5" fmla="*/ 2472117 h 3032924"/>
              <a:gd name="connsiteX6" fmla="*/ 384918 w 3239999"/>
              <a:gd name="connsiteY6" fmla="*/ 526981 h 3032924"/>
              <a:gd name="connsiteX7" fmla="*/ 239143 w 3239999"/>
              <a:gd name="connsiteY7" fmla="*/ 526981 h 3032924"/>
              <a:gd name="connsiteX8" fmla="*/ 239143 w 3239999"/>
              <a:gd name="connsiteY8" fmla="*/ 2776423 h 3032924"/>
              <a:gd name="connsiteX9" fmla="*/ 1576606 w 3239999"/>
              <a:gd name="connsiteY9" fmla="*/ 2776423 h 3032924"/>
              <a:gd name="connsiteX10" fmla="*/ 1576606 w 3239999"/>
              <a:gd name="connsiteY10" fmla="*/ 2778202 h 3032924"/>
              <a:gd name="connsiteX11" fmla="*/ 1663394 w 3239999"/>
              <a:gd name="connsiteY11" fmla="*/ 2778202 h 3032924"/>
              <a:gd name="connsiteX12" fmla="*/ 1663394 w 3239999"/>
              <a:gd name="connsiteY12" fmla="*/ 2776423 h 3032924"/>
              <a:gd name="connsiteX13" fmla="*/ 3000856 w 3239999"/>
              <a:gd name="connsiteY13" fmla="*/ 2776423 h 3032924"/>
              <a:gd name="connsiteX14" fmla="*/ 3000856 w 3239999"/>
              <a:gd name="connsiteY14" fmla="*/ 526981 h 3032924"/>
              <a:gd name="connsiteX15" fmla="*/ 2855082 w 3239999"/>
              <a:gd name="connsiteY15" fmla="*/ 526981 h 3032924"/>
              <a:gd name="connsiteX16" fmla="*/ 2861369 w 3239999"/>
              <a:gd name="connsiteY16" fmla="*/ 2472117 h 3032924"/>
              <a:gd name="connsiteX17" fmla="*/ 1663394 w 3239999"/>
              <a:gd name="connsiteY17" fmla="*/ 2765302 h 3032924"/>
              <a:gd name="connsiteX18" fmla="*/ 1663394 w 3239999"/>
              <a:gd name="connsiteY18" fmla="*/ 526981 h 3032924"/>
              <a:gd name="connsiteX19" fmla="*/ 1663394 w 3239999"/>
              <a:gd name="connsiteY19" fmla="*/ 430441 h 3032924"/>
              <a:gd name="connsiteX20" fmla="*/ 1663394 w 3239999"/>
              <a:gd name="connsiteY20" fmla="*/ 402054 h 3032924"/>
              <a:gd name="connsiteX21" fmla="*/ 2406065 w 3239999"/>
              <a:gd name="connsiteY21" fmla="*/ 22 h 3032924"/>
              <a:gd name="connsiteX22" fmla="*/ 2853673 w 3239999"/>
              <a:gd name="connsiteY22" fmla="*/ 91100 h 3032924"/>
              <a:gd name="connsiteX23" fmla="*/ 2854770 w 3239999"/>
              <a:gd name="connsiteY23" fmla="*/ 430441 h 3032924"/>
              <a:gd name="connsiteX24" fmla="*/ 3120669 w 3239999"/>
              <a:gd name="connsiteY24" fmla="*/ 428517 h 3032924"/>
              <a:gd name="connsiteX25" fmla="*/ 3120669 w 3239999"/>
              <a:gd name="connsiteY25" fmla="*/ 738345 h 3032924"/>
              <a:gd name="connsiteX26" fmla="*/ 3239999 w 3239999"/>
              <a:gd name="connsiteY26" fmla="*/ 738345 h 3032924"/>
              <a:gd name="connsiteX27" fmla="*/ 3239999 w 3239999"/>
              <a:gd name="connsiteY27" fmla="*/ 3032924 h 3032924"/>
              <a:gd name="connsiteX28" fmla="*/ 0 w 3239999"/>
              <a:gd name="connsiteY28" fmla="*/ 3032924 h 3032924"/>
              <a:gd name="connsiteX29" fmla="*/ 0 w 3239999"/>
              <a:gd name="connsiteY29" fmla="*/ 738345 h 3032924"/>
              <a:gd name="connsiteX30" fmla="*/ 102477 w 3239999"/>
              <a:gd name="connsiteY30" fmla="*/ 738345 h 3032924"/>
              <a:gd name="connsiteX31" fmla="*/ 102477 w 3239999"/>
              <a:gd name="connsiteY31" fmla="*/ 428517 h 3032924"/>
              <a:gd name="connsiteX32" fmla="*/ 385229 w 3239999"/>
              <a:gd name="connsiteY32" fmla="*/ 430441 h 3032924"/>
              <a:gd name="connsiteX33" fmla="*/ 386326 w 3239999"/>
              <a:gd name="connsiteY33" fmla="*/ 91100 h 3032924"/>
              <a:gd name="connsiteX34" fmla="*/ 833935 w 3239999"/>
              <a:gd name="connsiteY34" fmla="*/ 2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34" fmla="*/ 1668046 w 3239999"/>
              <a:gd name="connsiteY34" fmla="*/ 2869642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39143 w 3239999"/>
              <a:gd name="connsiteY32" fmla="*/ 2776423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3000856 w 3239999"/>
              <a:gd name="connsiteY3" fmla="*/ 2776423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 name="connsiteX0" fmla="*/ 1576606 w 3239999"/>
              <a:gd name="connsiteY0" fmla="*/ 2778202 h 3032924"/>
              <a:gd name="connsiteX1" fmla="*/ 1663394 w 3239999"/>
              <a:gd name="connsiteY1" fmla="*/ 2778202 h 3032924"/>
              <a:gd name="connsiteX2" fmla="*/ 1663394 w 3239999"/>
              <a:gd name="connsiteY2" fmla="*/ 2776423 h 3032924"/>
              <a:gd name="connsiteX3" fmla="*/ 2991331 w 3239999"/>
              <a:gd name="connsiteY3" fmla="*/ 2709748 h 3032924"/>
              <a:gd name="connsiteX4" fmla="*/ 3000856 w 3239999"/>
              <a:gd name="connsiteY4" fmla="*/ 526981 h 3032924"/>
              <a:gd name="connsiteX5" fmla="*/ 2855082 w 3239999"/>
              <a:gd name="connsiteY5" fmla="*/ 526981 h 3032924"/>
              <a:gd name="connsiteX6" fmla="*/ 2861369 w 3239999"/>
              <a:gd name="connsiteY6" fmla="*/ 2472117 h 3032924"/>
              <a:gd name="connsiteX7" fmla="*/ 1663394 w 3239999"/>
              <a:gd name="connsiteY7" fmla="*/ 2765302 h 3032924"/>
              <a:gd name="connsiteX8" fmla="*/ 1663394 w 3239999"/>
              <a:gd name="connsiteY8" fmla="*/ 526981 h 3032924"/>
              <a:gd name="connsiteX9" fmla="*/ 1663394 w 3239999"/>
              <a:gd name="connsiteY9" fmla="*/ 430441 h 3032924"/>
              <a:gd name="connsiteX10" fmla="*/ 1663394 w 3239999"/>
              <a:gd name="connsiteY10" fmla="*/ 402054 h 3032924"/>
              <a:gd name="connsiteX11" fmla="*/ 2406065 w 3239999"/>
              <a:gd name="connsiteY11" fmla="*/ 22 h 3032924"/>
              <a:gd name="connsiteX12" fmla="*/ 2853673 w 3239999"/>
              <a:gd name="connsiteY12" fmla="*/ 91100 h 3032924"/>
              <a:gd name="connsiteX13" fmla="*/ 2854770 w 3239999"/>
              <a:gd name="connsiteY13" fmla="*/ 430441 h 3032924"/>
              <a:gd name="connsiteX14" fmla="*/ 3120669 w 3239999"/>
              <a:gd name="connsiteY14" fmla="*/ 428517 h 3032924"/>
              <a:gd name="connsiteX15" fmla="*/ 3120669 w 3239999"/>
              <a:gd name="connsiteY15" fmla="*/ 738345 h 3032924"/>
              <a:gd name="connsiteX16" fmla="*/ 3239999 w 3239999"/>
              <a:gd name="connsiteY16" fmla="*/ 738345 h 3032924"/>
              <a:gd name="connsiteX17" fmla="*/ 3239999 w 3239999"/>
              <a:gd name="connsiteY17" fmla="*/ 3032924 h 3032924"/>
              <a:gd name="connsiteX18" fmla="*/ 0 w 3239999"/>
              <a:gd name="connsiteY18" fmla="*/ 3032924 h 3032924"/>
              <a:gd name="connsiteX19" fmla="*/ 0 w 3239999"/>
              <a:gd name="connsiteY19" fmla="*/ 738345 h 3032924"/>
              <a:gd name="connsiteX20" fmla="*/ 102477 w 3239999"/>
              <a:gd name="connsiteY20" fmla="*/ 738345 h 3032924"/>
              <a:gd name="connsiteX21" fmla="*/ 102477 w 3239999"/>
              <a:gd name="connsiteY21" fmla="*/ 428517 h 3032924"/>
              <a:gd name="connsiteX22" fmla="*/ 385229 w 3239999"/>
              <a:gd name="connsiteY22" fmla="*/ 430441 h 3032924"/>
              <a:gd name="connsiteX23" fmla="*/ 386326 w 3239999"/>
              <a:gd name="connsiteY23" fmla="*/ 91100 h 3032924"/>
              <a:gd name="connsiteX24" fmla="*/ 833935 w 3239999"/>
              <a:gd name="connsiteY24" fmla="*/ 22 h 3032924"/>
              <a:gd name="connsiteX25" fmla="*/ 1576606 w 3239999"/>
              <a:gd name="connsiteY25" fmla="*/ 402054 h 3032924"/>
              <a:gd name="connsiteX26" fmla="*/ 1576606 w 3239999"/>
              <a:gd name="connsiteY26" fmla="*/ 430441 h 3032924"/>
              <a:gd name="connsiteX27" fmla="*/ 1576606 w 3239999"/>
              <a:gd name="connsiteY27" fmla="*/ 526981 h 3032924"/>
              <a:gd name="connsiteX28" fmla="*/ 1576606 w 3239999"/>
              <a:gd name="connsiteY28" fmla="*/ 2765302 h 3032924"/>
              <a:gd name="connsiteX29" fmla="*/ 378630 w 3239999"/>
              <a:gd name="connsiteY29" fmla="*/ 2472117 h 3032924"/>
              <a:gd name="connsiteX30" fmla="*/ 384918 w 3239999"/>
              <a:gd name="connsiteY30" fmla="*/ 526981 h 3032924"/>
              <a:gd name="connsiteX31" fmla="*/ 239143 w 3239999"/>
              <a:gd name="connsiteY31" fmla="*/ 526981 h 3032924"/>
              <a:gd name="connsiteX32" fmla="*/ 229618 w 3239999"/>
              <a:gd name="connsiteY32" fmla="*/ 2690698 h 3032924"/>
              <a:gd name="connsiteX33" fmla="*/ 1576606 w 3239999"/>
              <a:gd name="connsiteY33" fmla="*/ 2776423 h 303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239999" h="3032924">
                <a:moveTo>
                  <a:pt x="1576606" y="2778202"/>
                </a:moveTo>
                <a:cubicBezTo>
                  <a:pt x="1576606" y="2778795"/>
                  <a:pt x="1663394" y="2792670"/>
                  <a:pt x="1663394" y="2778202"/>
                </a:cubicBezTo>
                <a:lnTo>
                  <a:pt x="1663394" y="2776423"/>
                </a:lnTo>
                <a:cubicBezTo>
                  <a:pt x="2185083" y="2605634"/>
                  <a:pt x="2444552" y="2500589"/>
                  <a:pt x="2991331" y="2709748"/>
                </a:cubicBezTo>
                <a:lnTo>
                  <a:pt x="3000856" y="526981"/>
                </a:lnTo>
                <a:lnTo>
                  <a:pt x="2855082" y="526981"/>
                </a:lnTo>
                <a:cubicBezTo>
                  <a:pt x="2857178" y="1175360"/>
                  <a:pt x="2859273" y="1823738"/>
                  <a:pt x="2861369" y="2472117"/>
                </a:cubicBezTo>
                <a:cubicBezTo>
                  <a:pt x="2483869" y="2318121"/>
                  <a:pt x="2052449" y="2439541"/>
                  <a:pt x="1663394" y="2765302"/>
                </a:cubicBezTo>
                <a:lnTo>
                  <a:pt x="1663394" y="526981"/>
                </a:lnTo>
                <a:lnTo>
                  <a:pt x="1663394" y="430441"/>
                </a:lnTo>
                <a:lnTo>
                  <a:pt x="1663394" y="402054"/>
                </a:lnTo>
                <a:cubicBezTo>
                  <a:pt x="1896442" y="149589"/>
                  <a:pt x="2115835" y="2106"/>
                  <a:pt x="2406065" y="22"/>
                </a:cubicBezTo>
                <a:cubicBezTo>
                  <a:pt x="2537987" y="-925"/>
                  <a:pt x="2684544" y="28169"/>
                  <a:pt x="2853673" y="91100"/>
                </a:cubicBezTo>
                <a:cubicBezTo>
                  <a:pt x="2854039" y="204214"/>
                  <a:pt x="2854404" y="317327"/>
                  <a:pt x="2854770" y="430441"/>
                </a:cubicBezTo>
                <a:lnTo>
                  <a:pt x="3120669" y="428517"/>
                </a:lnTo>
                <a:lnTo>
                  <a:pt x="3120669" y="738345"/>
                </a:lnTo>
                <a:lnTo>
                  <a:pt x="3239999" y="738345"/>
                </a:lnTo>
                <a:lnTo>
                  <a:pt x="3239999" y="3032924"/>
                </a:lnTo>
                <a:lnTo>
                  <a:pt x="0" y="3032924"/>
                </a:lnTo>
                <a:lnTo>
                  <a:pt x="0" y="738345"/>
                </a:lnTo>
                <a:lnTo>
                  <a:pt x="102477" y="738345"/>
                </a:lnTo>
                <a:lnTo>
                  <a:pt x="102477" y="428517"/>
                </a:lnTo>
                <a:lnTo>
                  <a:pt x="385229" y="430441"/>
                </a:lnTo>
                <a:cubicBezTo>
                  <a:pt x="385595" y="317327"/>
                  <a:pt x="385960" y="204214"/>
                  <a:pt x="386326" y="91100"/>
                </a:cubicBezTo>
                <a:cubicBezTo>
                  <a:pt x="555455" y="28169"/>
                  <a:pt x="702013" y="-925"/>
                  <a:pt x="833935" y="22"/>
                </a:cubicBezTo>
                <a:cubicBezTo>
                  <a:pt x="1124164" y="2106"/>
                  <a:pt x="1343558" y="149589"/>
                  <a:pt x="1576606" y="402054"/>
                </a:cubicBezTo>
                <a:lnTo>
                  <a:pt x="1576606" y="430441"/>
                </a:lnTo>
                <a:lnTo>
                  <a:pt x="1576606" y="526981"/>
                </a:lnTo>
                <a:lnTo>
                  <a:pt x="1576606" y="2765302"/>
                </a:lnTo>
                <a:cubicBezTo>
                  <a:pt x="1187550" y="2439541"/>
                  <a:pt x="756130" y="2318121"/>
                  <a:pt x="378630" y="2472117"/>
                </a:cubicBezTo>
                <a:lnTo>
                  <a:pt x="384918" y="526981"/>
                </a:lnTo>
                <a:lnTo>
                  <a:pt x="239143" y="526981"/>
                </a:lnTo>
                <a:lnTo>
                  <a:pt x="229618" y="2690698"/>
                </a:lnTo>
                <a:cubicBezTo>
                  <a:pt x="773243" y="2466244"/>
                  <a:pt x="1081748" y="2626096"/>
                  <a:pt x="1576606" y="2776423"/>
                </a:cubicBezTo>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Donut 24"/>
          <p:cNvSpPr/>
          <p:nvPr/>
        </p:nvSpPr>
        <p:spPr>
          <a:xfrm>
            <a:off x="5580112" y="2985818"/>
            <a:ext cx="376786" cy="379852"/>
          </a:xfrm>
          <a:custGeom>
            <a:avLst/>
            <a:gdLst/>
            <a:ahLst/>
            <a:cxnLst/>
            <a:rect l="l" t="t" r="r" b="b"/>
            <a:pathLst>
              <a:path w="3208412" h="3234532">
                <a:moveTo>
                  <a:pt x="1561445" y="1065858"/>
                </a:moveTo>
                <a:cubicBezTo>
                  <a:pt x="1654998" y="1065858"/>
                  <a:pt x="1743610" y="1087015"/>
                  <a:pt x="1821879" y="1126644"/>
                </a:cubicBezTo>
                <a:lnTo>
                  <a:pt x="1611352" y="1337172"/>
                </a:lnTo>
                <a:cubicBezTo>
                  <a:pt x="1595200" y="1333388"/>
                  <a:pt x="1578468" y="1332141"/>
                  <a:pt x="1561445" y="1332141"/>
                </a:cubicBezTo>
                <a:cubicBezTo>
                  <a:pt x="1373145" y="1332141"/>
                  <a:pt x="1220499" y="1484787"/>
                  <a:pt x="1220499" y="1673087"/>
                </a:cubicBezTo>
                <a:cubicBezTo>
                  <a:pt x="1220499" y="1861387"/>
                  <a:pt x="1373145" y="2014033"/>
                  <a:pt x="1561445" y="2014033"/>
                </a:cubicBezTo>
                <a:cubicBezTo>
                  <a:pt x="1749745" y="2014033"/>
                  <a:pt x="1902391" y="1861387"/>
                  <a:pt x="1902391" y="1673087"/>
                </a:cubicBezTo>
                <a:cubicBezTo>
                  <a:pt x="1902391" y="1643675"/>
                  <a:pt x="1898667" y="1615133"/>
                  <a:pt x="1890450" y="1588219"/>
                </a:cubicBezTo>
                <a:lnTo>
                  <a:pt x="2093156" y="1385512"/>
                </a:lnTo>
                <a:cubicBezTo>
                  <a:pt x="2142229" y="1470075"/>
                  <a:pt x="2168674" y="1568493"/>
                  <a:pt x="2168674" y="1673087"/>
                </a:cubicBezTo>
                <a:cubicBezTo>
                  <a:pt x="2168674" y="2008450"/>
                  <a:pt x="1896808" y="2280316"/>
                  <a:pt x="1561445" y="2280316"/>
                </a:cubicBezTo>
                <a:cubicBezTo>
                  <a:pt x="1226082" y="2280316"/>
                  <a:pt x="954217" y="2008450"/>
                  <a:pt x="954217" y="1673087"/>
                </a:cubicBezTo>
                <a:cubicBezTo>
                  <a:pt x="954217" y="1337724"/>
                  <a:pt x="1226082" y="1065858"/>
                  <a:pt x="1561445" y="1065858"/>
                </a:cubicBezTo>
                <a:close/>
                <a:moveTo>
                  <a:pt x="1561445" y="580076"/>
                </a:moveTo>
                <a:cubicBezTo>
                  <a:pt x="1790175" y="580076"/>
                  <a:pt x="2002494" y="650333"/>
                  <a:pt x="2177834" y="770690"/>
                </a:cubicBezTo>
                <a:lnTo>
                  <a:pt x="1968030" y="980494"/>
                </a:lnTo>
                <a:cubicBezTo>
                  <a:pt x="1849962" y="907198"/>
                  <a:pt x="1710422" y="866794"/>
                  <a:pt x="1561445" y="866794"/>
                </a:cubicBezTo>
                <a:cubicBezTo>
                  <a:pt x="1116142" y="866794"/>
                  <a:pt x="755153" y="1227784"/>
                  <a:pt x="755153" y="1673087"/>
                </a:cubicBezTo>
                <a:cubicBezTo>
                  <a:pt x="755153" y="2118390"/>
                  <a:pt x="1116142" y="2479380"/>
                  <a:pt x="1561445" y="2479380"/>
                </a:cubicBezTo>
                <a:cubicBezTo>
                  <a:pt x="2006748" y="2479380"/>
                  <a:pt x="2367738" y="2118390"/>
                  <a:pt x="2367738" y="1673087"/>
                </a:cubicBezTo>
                <a:cubicBezTo>
                  <a:pt x="2367738" y="1513043"/>
                  <a:pt x="2321108" y="1363890"/>
                  <a:pt x="2239307" y="1239362"/>
                </a:cubicBezTo>
                <a:lnTo>
                  <a:pt x="2445928" y="1032741"/>
                </a:lnTo>
                <a:cubicBezTo>
                  <a:pt x="2577451" y="1212149"/>
                  <a:pt x="2654457" y="1433625"/>
                  <a:pt x="2654457" y="1673087"/>
                </a:cubicBezTo>
                <a:cubicBezTo>
                  <a:pt x="2654457" y="2276741"/>
                  <a:pt x="2165099" y="2766099"/>
                  <a:pt x="1561445" y="2766099"/>
                </a:cubicBezTo>
                <a:cubicBezTo>
                  <a:pt x="957792" y="2766099"/>
                  <a:pt x="468434" y="2276741"/>
                  <a:pt x="468434" y="1673087"/>
                </a:cubicBezTo>
                <a:cubicBezTo>
                  <a:pt x="468434" y="1069433"/>
                  <a:pt x="957792" y="580076"/>
                  <a:pt x="1561445" y="580076"/>
                </a:cubicBezTo>
                <a:close/>
                <a:moveTo>
                  <a:pt x="1561445" y="111642"/>
                </a:moveTo>
                <a:cubicBezTo>
                  <a:pt x="1890473" y="111642"/>
                  <a:pt x="2195731" y="213411"/>
                  <a:pt x="2447076" y="387744"/>
                </a:cubicBezTo>
                <a:lnTo>
                  <a:pt x="2453780" y="494744"/>
                </a:lnTo>
                <a:lnTo>
                  <a:pt x="2309436" y="639088"/>
                </a:lnTo>
                <a:cubicBezTo>
                  <a:pt x="2099826" y="485554"/>
                  <a:pt x="1841132" y="395669"/>
                  <a:pt x="1561445" y="395669"/>
                </a:cubicBezTo>
                <a:cubicBezTo>
                  <a:pt x="855947" y="395669"/>
                  <a:pt x="284027" y="967589"/>
                  <a:pt x="284027" y="1673087"/>
                </a:cubicBezTo>
                <a:cubicBezTo>
                  <a:pt x="284027" y="2378585"/>
                  <a:pt x="855947" y="2950505"/>
                  <a:pt x="1561445" y="2950505"/>
                </a:cubicBezTo>
                <a:cubicBezTo>
                  <a:pt x="2266943" y="2950505"/>
                  <a:pt x="2838863" y="2378585"/>
                  <a:pt x="2838863" y="1673087"/>
                </a:cubicBezTo>
                <a:cubicBezTo>
                  <a:pt x="2838863" y="1382650"/>
                  <a:pt x="2741936" y="1114852"/>
                  <a:pt x="2577529" y="901139"/>
                </a:cubicBezTo>
                <a:lnTo>
                  <a:pt x="2706681" y="771988"/>
                </a:lnTo>
                <a:lnTo>
                  <a:pt x="2841540" y="780437"/>
                </a:lnTo>
                <a:cubicBezTo>
                  <a:pt x="3019168" y="1032973"/>
                  <a:pt x="3122890" y="1340917"/>
                  <a:pt x="3122890" y="1673087"/>
                </a:cubicBezTo>
                <a:cubicBezTo>
                  <a:pt x="3122890" y="2535449"/>
                  <a:pt x="2423807" y="3234532"/>
                  <a:pt x="1561445" y="3234532"/>
                </a:cubicBezTo>
                <a:cubicBezTo>
                  <a:pt x="699083" y="3234532"/>
                  <a:pt x="0" y="2535449"/>
                  <a:pt x="0" y="1673087"/>
                </a:cubicBezTo>
                <a:cubicBezTo>
                  <a:pt x="0" y="810725"/>
                  <a:pt x="699083" y="111642"/>
                  <a:pt x="1561445" y="111642"/>
                </a:cubicBezTo>
                <a:close/>
                <a:moveTo>
                  <a:pt x="2909110" y="0"/>
                </a:moveTo>
                <a:lnTo>
                  <a:pt x="2926757" y="281655"/>
                </a:lnTo>
                <a:lnTo>
                  <a:pt x="3208412" y="299301"/>
                </a:lnTo>
                <a:lnTo>
                  <a:pt x="2863230" y="644483"/>
                </a:lnTo>
                <a:lnTo>
                  <a:pt x="2685547" y="633351"/>
                </a:lnTo>
                <a:lnTo>
                  <a:pt x="1718098" y="1600799"/>
                </a:lnTo>
                <a:cubicBezTo>
                  <a:pt x="1729236" y="1622491"/>
                  <a:pt x="1734939" y="1647123"/>
                  <a:pt x="1734939" y="1673087"/>
                </a:cubicBezTo>
                <a:cubicBezTo>
                  <a:pt x="1734939" y="1768905"/>
                  <a:pt x="1657263" y="1846581"/>
                  <a:pt x="1561445" y="1846581"/>
                </a:cubicBezTo>
                <a:cubicBezTo>
                  <a:pt x="1465627" y="1846581"/>
                  <a:pt x="1387951" y="1768905"/>
                  <a:pt x="1387951" y="1673087"/>
                </a:cubicBezTo>
                <a:cubicBezTo>
                  <a:pt x="1387951" y="1577269"/>
                  <a:pt x="1465627" y="1499593"/>
                  <a:pt x="1561445" y="1499593"/>
                </a:cubicBezTo>
                <a:lnTo>
                  <a:pt x="1591006" y="1505561"/>
                </a:lnTo>
                <a:lnTo>
                  <a:pt x="2574981" y="521587"/>
                </a:lnTo>
                <a:lnTo>
                  <a:pt x="2563928" y="3451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Rounded Rectangle 27"/>
          <p:cNvSpPr/>
          <p:nvPr/>
        </p:nvSpPr>
        <p:spPr>
          <a:xfrm>
            <a:off x="8168070" y="2401888"/>
            <a:ext cx="348093" cy="267382"/>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17" name="Rounded Rectangle 7"/>
          <p:cNvSpPr/>
          <p:nvPr/>
        </p:nvSpPr>
        <p:spPr>
          <a:xfrm>
            <a:off x="3275856" y="2940501"/>
            <a:ext cx="373305" cy="322157"/>
          </a:xfrm>
          <a:custGeom>
            <a:avLst/>
            <a:gdLst/>
            <a:ahLst/>
            <a:cxnLst/>
            <a:rect l="l" t="t" r="r" b="b"/>
            <a:pathLst>
              <a:path w="3240006" h="2796091">
                <a:moveTo>
                  <a:pt x="686867" y="612319"/>
                </a:moveTo>
                <a:cubicBezTo>
                  <a:pt x="611281" y="612319"/>
                  <a:pt x="550007" y="673593"/>
                  <a:pt x="550007" y="749179"/>
                </a:cubicBezTo>
                <a:cubicBezTo>
                  <a:pt x="550007" y="824765"/>
                  <a:pt x="611281" y="886039"/>
                  <a:pt x="686867" y="886039"/>
                </a:cubicBezTo>
                <a:cubicBezTo>
                  <a:pt x="762453" y="886039"/>
                  <a:pt x="823727" y="824765"/>
                  <a:pt x="823727" y="749179"/>
                </a:cubicBezTo>
                <a:cubicBezTo>
                  <a:pt x="823727" y="673593"/>
                  <a:pt x="762453" y="612319"/>
                  <a:pt x="686867" y="612319"/>
                </a:cubicBezTo>
                <a:close/>
                <a:moveTo>
                  <a:pt x="1587500" y="281447"/>
                </a:moveTo>
                <a:cubicBezTo>
                  <a:pt x="1432061" y="281447"/>
                  <a:pt x="1306053" y="407455"/>
                  <a:pt x="1306053" y="562894"/>
                </a:cubicBezTo>
                <a:cubicBezTo>
                  <a:pt x="1306053" y="718333"/>
                  <a:pt x="1432061" y="844341"/>
                  <a:pt x="1587500" y="844341"/>
                </a:cubicBezTo>
                <a:cubicBezTo>
                  <a:pt x="1742939" y="844341"/>
                  <a:pt x="1868947" y="718333"/>
                  <a:pt x="1868947" y="562894"/>
                </a:cubicBezTo>
                <a:cubicBezTo>
                  <a:pt x="1868947" y="407455"/>
                  <a:pt x="1742939" y="281447"/>
                  <a:pt x="1587500" y="281447"/>
                </a:cubicBezTo>
                <a:close/>
                <a:moveTo>
                  <a:pt x="1587500" y="0"/>
                </a:moveTo>
                <a:cubicBezTo>
                  <a:pt x="1898378" y="0"/>
                  <a:pt x="2150394" y="252016"/>
                  <a:pt x="2150394" y="562894"/>
                </a:cubicBezTo>
                <a:cubicBezTo>
                  <a:pt x="2150394" y="786167"/>
                  <a:pt x="2020401" y="979078"/>
                  <a:pt x="1831095" y="1068260"/>
                </a:cubicBezTo>
                <a:lnTo>
                  <a:pt x="2215710" y="1068260"/>
                </a:lnTo>
                <a:cubicBezTo>
                  <a:pt x="2374756" y="1068260"/>
                  <a:pt x="2503688" y="1197192"/>
                  <a:pt x="2503688" y="1356238"/>
                </a:cubicBezTo>
                <a:lnTo>
                  <a:pt x="2503688" y="1474975"/>
                </a:lnTo>
                <a:lnTo>
                  <a:pt x="2656086" y="1474975"/>
                </a:lnTo>
                <a:cubicBezTo>
                  <a:pt x="2692420" y="1474975"/>
                  <a:pt x="2722815" y="1500405"/>
                  <a:pt x="2728975" y="1534767"/>
                </a:cubicBezTo>
                <a:lnTo>
                  <a:pt x="3240006" y="1109804"/>
                </a:lnTo>
                <a:lnTo>
                  <a:pt x="3240006" y="2754548"/>
                </a:lnTo>
                <a:lnTo>
                  <a:pt x="2728975" y="2329585"/>
                </a:lnTo>
                <a:cubicBezTo>
                  <a:pt x="2722815" y="2363946"/>
                  <a:pt x="2692420" y="2389375"/>
                  <a:pt x="2656086" y="2389375"/>
                </a:cubicBezTo>
                <a:lnTo>
                  <a:pt x="2503688" y="2389375"/>
                </a:lnTo>
                <a:lnTo>
                  <a:pt x="2503688" y="2508113"/>
                </a:lnTo>
                <a:cubicBezTo>
                  <a:pt x="2503688" y="2667159"/>
                  <a:pt x="2374756" y="2796091"/>
                  <a:pt x="2215710" y="2796091"/>
                </a:cubicBezTo>
                <a:lnTo>
                  <a:pt x="287978" y="2796091"/>
                </a:lnTo>
                <a:cubicBezTo>
                  <a:pt x="128932" y="2796091"/>
                  <a:pt x="0" y="2667159"/>
                  <a:pt x="0" y="2508113"/>
                </a:cubicBezTo>
                <a:lnTo>
                  <a:pt x="0" y="1356238"/>
                </a:lnTo>
                <a:cubicBezTo>
                  <a:pt x="0" y="1197192"/>
                  <a:pt x="128932" y="1068260"/>
                  <a:pt x="287978" y="1068260"/>
                </a:cubicBezTo>
                <a:lnTo>
                  <a:pt x="544513" y="1068260"/>
                </a:lnTo>
                <a:cubicBezTo>
                  <a:pt x="422089" y="1014226"/>
                  <a:pt x="336949" y="891645"/>
                  <a:pt x="336949" y="749179"/>
                </a:cubicBezTo>
                <a:cubicBezTo>
                  <a:pt x="336949" y="555925"/>
                  <a:pt x="493613" y="399261"/>
                  <a:pt x="686867" y="399261"/>
                </a:cubicBezTo>
                <a:cubicBezTo>
                  <a:pt x="880121" y="399261"/>
                  <a:pt x="1036785" y="555925"/>
                  <a:pt x="1036785" y="749179"/>
                </a:cubicBezTo>
                <a:cubicBezTo>
                  <a:pt x="1036785" y="891645"/>
                  <a:pt x="951645" y="1014226"/>
                  <a:pt x="829222" y="1068260"/>
                </a:cubicBezTo>
                <a:lnTo>
                  <a:pt x="1343906" y="1068260"/>
                </a:lnTo>
                <a:cubicBezTo>
                  <a:pt x="1154600" y="979078"/>
                  <a:pt x="1024606" y="786167"/>
                  <a:pt x="1024606" y="562894"/>
                </a:cubicBezTo>
                <a:cubicBezTo>
                  <a:pt x="1024606" y="252016"/>
                  <a:pt x="1276622" y="0"/>
                  <a:pt x="158750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2" name="Picture Placeholder 1"/>
          <p:cNvPicPr>
            <a:picLocks noGrp="1" noChangeAspect="1"/>
          </p:cNvPicPr>
          <p:nvPr>
            <p:ph type="pic" idx="12"/>
          </p:nvPr>
        </p:nvPicPr>
        <p:blipFill>
          <a:blip r:embed="rId4">
            <a:extLst>
              <a:ext uri="{28A0092B-C50C-407E-A947-70E740481C1C}">
                <a14:useLocalDpi xmlns:a14="http://schemas.microsoft.com/office/drawing/2010/main" val="0"/>
              </a:ext>
            </a:extLst>
          </a:blip>
          <a:srcRect t="2154" b="2154"/>
          <a:stretch>
            <a:fillRect/>
          </a:stretch>
        </p:blipFill>
        <p:spPr/>
      </p:pic>
      <p:pic>
        <p:nvPicPr>
          <p:cNvPr id="5" name="Picture Placeholder 4"/>
          <p:cNvPicPr>
            <a:picLocks noGrp="1" noChangeAspect="1"/>
          </p:cNvPicPr>
          <p:nvPr>
            <p:ph type="pic" idx="14"/>
          </p:nvPr>
        </p:nvPicPr>
        <p:blipFill>
          <a:blip r:embed="rId5">
            <a:extLst>
              <a:ext uri="{28A0092B-C50C-407E-A947-70E740481C1C}">
                <a14:useLocalDpi xmlns:a14="http://schemas.microsoft.com/office/drawing/2010/main" val="0"/>
              </a:ext>
            </a:extLst>
          </a:blip>
          <a:srcRect l="18416" r="18416"/>
          <a:stretch>
            <a:fillRect/>
          </a:stretch>
        </p:blipFill>
        <p:spPr>
          <a:xfrm>
            <a:off x="3059832" y="9671"/>
            <a:ext cx="3060000" cy="2196000"/>
          </a:xfr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9664" y="9671"/>
            <a:ext cx="3024336" cy="219600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3365670"/>
            <a:ext cx="9144000" cy="1772783"/>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1104891065"/>
      </p:ext>
    </p:extLst>
  </p:cSld>
  <p:clrMapOvr>
    <a:masterClrMapping/>
  </p:clrMapOvr>
  <mc:AlternateContent xmlns:mc="http://schemas.openxmlformats.org/markup-compatibility/2006">
    <mc:Choice xmlns:p14="http://schemas.microsoft.com/office/powerpoint/2010/main" Requires="p14">
      <p:transition spd="slow" p14:dur="2000" advTm="598"/>
    </mc:Choice>
    <mc:Fallback>
      <p:transition spd="slow" advTm="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564" y="123478"/>
            <a:ext cx="9144000" cy="576064"/>
          </a:xfrm>
        </p:spPr>
        <p:txBody>
          <a:bodyPr/>
          <a:lstStyle/>
          <a:p>
            <a:pPr algn="l"/>
            <a:r>
              <a:rPr lang="en-US" altLang="ko-KR" dirty="0" smtClean="0"/>
              <a:t>III.CẤU TRÚC VÀ CÁC PHẦN HỆ THỐNG</a:t>
            </a:r>
            <a:endParaRPr lang="ko-KR" altLang="en-US" dirty="0"/>
          </a:p>
        </p:txBody>
      </p:sp>
      <p:sp>
        <p:nvSpPr>
          <p:cNvPr id="3" name="Text Placeholder 2"/>
          <p:cNvSpPr>
            <a:spLocks noGrp="1"/>
          </p:cNvSpPr>
          <p:nvPr>
            <p:ph type="body" sz="quarter" idx="11"/>
          </p:nvPr>
        </p:nvSpPr>
        <p:spPr>
          <a:xfrm>
            <a:off x="1077892" y="905243"/>
            <a:ext cx="7560840" cy="288032"/>
          </a:xfrm>
        </p:spPr>
        <p:txBody>
          <a:bodyPr/>
          <a:lstStyle/>
          <a:p>
            <a:pPr algn="l"/>
            <a:r>
              <a:rPr lang="en-US" sz="2400" dirty="0" smtClean="0"/>
              <a:t>1.MÔ HÌNH NGÔI NHÀ</a:t>
            </a:r>
            <a:endParaRPr lang="en-US" sz="2400" dirty="0"/>
          </a:p>
        </p:txBody>
      </p:sp>
      <p:sp>
        <p:nvSpPr>
          <p:cNvPr id="10" name="Rectangle 9"/>
          <p:cNvSpPr/>
          <p:nvPr/>
        </p:nvSpPr>
        <p:spPr>
          <a:xfrm>
            <a:off x="1557241" y="737523"/>
            <a:ext cx="5904000" cy="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3648" y="2499742"/>
            <a:ext cx="6408712" cy="2574032"/>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18500" y="4318000"/>
            <a:ext cx="609600" cy="609600"/>
          </a:xfrm>
          <a:prstGeom prst="rect">
            <a:avLst/>
          </a:prstGeom>
        </p:spPr>
      </p:pic>
    </p:spTree>
    <p:extLst>
      <p:ext uri="{BB962C8B-B14F-4D97-AF65-F5344CB8AC3E}">
        <p14:creationId xmlns:p14="http://schemas.microsoft.com/office/powerpoint/2010/main" val="2094409908"/>
      </p:ext>
    </p:extLst>
  </p:cSld>
  <p:clrMapOvr>
    <a:masterClrMapping/>
  </p:clrMapOvr>
  <mc:AlternateContent xmlns:mc="http://schemas.openxmlformats.org/markup-compatibility/2006">
    <mc:Choice xmlns:p14="http://schemas.microsoft.com/office/powerpoint/2010/main" Requires="p14">
      <p:transition spd="slow" p14:dur="2000" advTm="642"/>
    </mc:Choice>
    <mc:Fallback>
      <p:transition spd="slow" advTm="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7|0.3|0.1|0.1|0.1"/>
</p:tagLst>
</file>

<file path=ppt/theme/theme1.xml><?xml version="1.0" encoding="utf-8"?>
<a:theme xmlns:a="http://schemas.openxmlformats.org/drawingml/2006/main" name="Cover and End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9AD3E9"/>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23">
      <a:dk1>
        <a:sysClr val="windowText" lastClr="000000"/>
      </a:dk1>
      <a:lt1>
        <a:sysClr val="window" lastClr="FFFFFF"/>
      </a:lt1>
      <a:dk2>
        <a:srgbClr val="1F497D"/>
      </a:dk2>
      <a:lt2>
        <a:srgbClr val="EEECE1"/>
      </a:lt2>
      <a:accent1>
        <a:srgbClr val="F8B2A3"/>
      </a:accent1>
      <a:accent2>
        <a:srgbClr val="A4B4EA"/>
      </a:accent2>
      <a:accent3>
        <a:srgbClr val="9AD3E9"/>
      </a:accent3>
      <a:accent4>
        <a:srgbClr val="98DFBB"/>
      </a:accent4>
      <a:accent5>
        <a:srgbClr val="CBCBCB"/>
      </a:accent5>
      <a:accent6>
        <a:srgbClr val="576868"/>
      </a:accent6>
      <a:hlink>
        <a:srgbClr val="3F3F3F"/>
      </a:hlink>
      <a:folHlink>
        <a:srgbClr val="3F3F3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4356</TotalTime>
  <Words>759</Words>
  <Application>Microsoft Office PowerPoint</Application>
  <PresentationFormat>On-screen Show (16:9)</PresentationFormat>
  <Paragraphs>134</Paragraphs>
  <Slides>21</Slides>
  <Notes>2</Notes>
  <HiddenSlides>0</HiddenSlides>
  <MMClips>21</MMClips>
  <ScaleCrop>false</ScaleCrop>
  <HeadingPairs>
    <vt:vector size="6" baseType="variant">
      <vt:variant>
        <vt:lpstr>Fonts Used</vt:lpstr>
      </vt:variant>
      <vt:variant>
        <vt:i4>3</vt:i4>
      </vt:variant>
      <vt:variant>
        <vt:lpstr>Theme</vt:lpstr>
      </vt:variant>
      <vt:variant>
        <vt:i4>3</vt:i4>
      </vt:variant>
      <vt:variant>
        <vt:lpstr>Slide Titles</vt:lpstr>
      </vt:variant>
      <vt:variant>
        <vt:i4>21</vt:i4>
      </vt:variant>
    </vt:vector>
  </HeadingPairs>
  <TitlesOfParts>
    <vt:vector size="27" baseType="lpstr">
      <vt:lpstr>맑은 고딕</vt:lpstr>
      <vt:lpstr>Arial</vt:lpstr>
      <vt:lpstr>Arial Unicode MS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Long Khánh</cp:lastModifiedBy>
  <cp:revision>103</cp:revision>
  <dcterms:created xsi:type="dcterms:W3CDTF">2016-12-05T23:26:54Z</dcterms:created>
  <dcterms:modified xsi:type="dcterms:W3CDTF">2019-11-24T12:49:58Z</dcterms:modified>
</cp:coreProperties>
</file>